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58" r:id="rId4"/>
    <p:sldId id="278" r:id="rId5"/>
    <p:sldId id="259" r:id="rId6"/>
    <p:sldId id="260" r:id="rId7"/>
    <p:sldId id="261" r:id="rId8"/>
    <p:sldId id="279" r:id="rId9"/>
    <p:sldId id="262" r:id="rId10"/>
    <p:sldId id="263" r:id="rId11"/>
    <p:sldId id="264" r:id="rId12"/>
    <p:sldId id="265" r:id="rId13"/>
    <p:sldId id="266" r:id="rId14"/>
    <p:sldId id="267" r:id="rId15"/>
    <p:sldId id="269" r:id="rId16"/>
    <p:sldId id="270" r:id="rId17"/>
    <p:sldId id="268" r:id="rId18"/>
    <p:sldId id="271" r:id="rId19"/>
    <p:sldId id="272" r:id="rId20"/>
    <p:sldId id="273" r:id="rId21"/>
    <p:sldId id="274" r:id="rId22"/>
    <p:sldId id="275" r:id="rId23"/>
    <p:sldId id="276" r:id="rId24"/>
    <p:sldId id="277" r:id="rId2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279D30-D644-41FC-A78D-5E740B42A52B}" type="datetimeFigureOut">
              <a:rPr lang="it-IT" smtClean="0"/>
              <a:pPr/>
              <a:t>16/06/2020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110BBA-3309-4A4B-B2D9-25C8B46799A2}"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6BDDF0F9-C24A-4EA1-B4CF-39C4AFE832A6}" type="datetime1">
              <a:rPr lang="it-IT" smtClean="0"/>
              <a:pPr/>
              <a:t>16/06/2020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7500FC-9F64-46AB-8A17-FA51311D0CC1}"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D3EC886-73BE-4945-8EB8-15C8F1D0B37B}" type="datetime1">
              <a:rPr lang="it-IT" smtClean="0"/>
              <a:pPr/>
              <a:t>16/06/2020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7500FC-9F64-46AB-8A17-FA51311D0CC1}"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9D24E82-A67A-4371-941D-0B2E1B47561C}" type="datetime1">
              <a:rPr lang="it-IT" smtClean="0"/>
              <a:pPr/>
              <a:t>16/06/2020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7500FC-9F64-46AB-8A17-FA51311D0CC1}"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48D7DD2-D4E4-4D26-8BB7-60C6157A19D3}" type="datetime1">
              <a:rPr lang="it-IT" smtClean="0"/>
              <a:pPr/>
              <a:t>16/06/2020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7500FC-9F64-46AB-8A17-FA51311D0CC1}"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5220327C-65A6-428D-8AFA-09AA512D77C2}" type="datetime1">
              <a:rPr lang="it-IT" smtClean="0"/>
              <a:pPr/>
              <a:t>16/06/2020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7500FC-9F64-46AB-8A17-FA51311D0CC1}"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3905EE0-66AF-4A41-9B8F-19AFBBACBEA0}" type="datetime1">
              <a:rPr lang="it-IT" smtClean="0"/>
              <a:pPr/>
              <a:t>16/06/2020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27500FC-9F64-46AB-8A17-FA51311D0CC1}"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EE2D4767-0E56-4C86-9E31-9BC10D8BCBF8}" type="datetime1">
              <a:rPr lang="it-IT" smtClean="0"/>
              <a:pPr/>
              <a:t>16/06/2020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27500FC-9F64-46AB-8A17-FA51311D0CC1}"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8AE5FFF2-2D59-4251-8F72-66B1A7B43997}" type="datetime1">
              <a:rPr lang="it-IT" smtClean="0"/>
              <a:pPr/>
              <a:t>16/06/2020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27500FC-9F64-46AB-8A17-FA51311D0CC1}"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57030B9-C36C-47FC-B610-B620E0866D5A}" type="datetime1">
              <a:rPr lang="it-IT" smtClean="0"/>
              <a:pPr/>
              <a:t>16/06/2020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27500FC-9F64-46AB-8A17-FA51311D0CC1}"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ED56F36-AD14-47DE-A166-908A2651EC39}" type="datetime1">
              <a:rPr lang="it-IT" smtClean="0"/>
              <a:pPr/>
              <a:t>16/06/2020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27500FC-9F64-46AB-8A17-FA51311D0CC1}"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0EF290C-3231-4FA4-B61C-5DB2E85224BE}" type="datetime1">
              <a:rPr lang="it-IT" smtClean="0"/>
              <a:pPr/>
              <a:t>16/06/2020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27500FC-9F64-46AB-8A17-FA51311D0CC1}"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BA549E-2D7C-4C41-B3EB-3DE8A457F6DF}" type="datetime1">
              <a:rPr lang="it-IT" smtClean="0"/>
              <a:pPr/>
              <a:t>16/06/2020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7500FC-9F64-46AB-8A17-FA51311D0CC1}"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188640"/>
            <a:ext cx="7772400" cy="1080120"/>
          </a:xfrm>
          <a:solidFill>
            <a:srgbClr val="FFFF00"/>
          </a:solidFill>
          <a:ln w="25400">
            <a:solidFill>
              <a:schemeClr val="accent1"/>
            </a:solidFill>
          </a:ln>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Morte </a:t>
            </a:r>
            <a:r>
              <a:rPr lang="it-IT" b="1" dirty="0">
                <a:solidFill>
                  <a:srgbClr val="FF0000"/>
                </a:solidFill>
              </a:rPr>
              <a:t>cerebrale, coma, stato vegetativo e di minima </a:t>
            </a:r>
            <a:r>
              <a:rPr lang="it-IT" b="1" dirty="0" smtClean="0">
                <a:solidFill>
                  <a:srgbClr val="FF0000"/>
                </a:solidFill>
              </a:rPr>
              <a:t>coscienza</a:t>
            </a:r>
            <a:r>
              <a:rPr lang="it-IT" dirty="0"/>
              <a:t/>
            </a:r>
            <a:br>
              <a:rPr lang="it-IT" dirty="0"/>
            </a:br>
            <a:endParaRPr lang="it-IT" dirty="0"/>
          </a:p>
        </p:txBody>
      </p:sp>
      <p:sp>
        <p:nvSpPr>
          <p:cNvPr id="3" name="Sottotitolo 2"/>
          <p:cNvSpPr>
            <a:spLocks noGrp="1"/>
          </p:cNvSpPr>
          <p:nvPr>
            <p:ph type="subTitle" idx="1"/>
          </p:nvPr>
        </p:nvSpPr>
        <p:spPr>
          <a:xfrm>
            <a:off x="251520" y="4725144"/>
            <a:ext cx="8640960" cy="1152128"/>
          </a:xfrm>
          <a:solidFill>
            <a:schemeClr val="accent1">
              <a:lumMod val="20000"/>
              <a:lumOff val="80000"/>
            </a:schemeClr>
          </a:solidFill>
          <a:ln w="25400">
            <a:solidFill>
              <a:srgbClr val="FF0000"/>
            </a:solidFill>
          </a:ln>
        </p:spPr>
        <p:txBody>
          <a:bodyPr>
            <a:noAutofit/>
          </a:bodyPr>
          <a:lstStyle/>
          <a:p>
            <a:r>
              <a:rPr lang="it-IT" sz="1800" b="1" dirty="0" smtClean="0">
                <a:solidFill>
                  <a:srgbClr val="0070C0"/>
                </a:solidFill>
              </a:rPr>
              <a:t>La scienza medica ha fatto passi da gigante, ma spesso, si trova a dover trattare pazienti con gravi patologie che scatenano nel dibattito pubblico opinioni diverse e contrastanti. Con molta superficialità e leggerezza, tanti definiscono questi stati di fragilità umana come vita non dignitosa. Per questo, occorre fare un po’ di chiarezza.</a:t>
            </a:r>
            <a:endParaRPr lang="it-IT" sz="1800" b="1" dirty="0">
              <a:solidFill>
                <a:srgbClr val="0070C0"/>
              </a:solidFill>
            </a:endParaRPr>
          </a:p>
        </p:txBody>
      </p:sp>
      <p:sp>
        <p:nvSpPr>
          <p:cNvPr id="4" name="CasellaDiTesto 3"/>
          <p:cNvSpPr txBox="1"/>
          <p:nvPr/>
        </p:nvSpPr>
        <p:spPr>
          <a:xfrm>
            <a:off x="251520" y="6021288"/>
            <a:ext cx="8640960" cy="400110"/>
          </a:xfrm>
          <a:prstGeom prst="rect">
            <a:avLst/>
          </a:prstGeom>
          <a:noFill/>
        </p:spPr>
        <p:txBody>
          <a:bodyPr wrap="square" rtlCol="0">
            <a:spAutoFit/>
          </a:bodyPr>
          <a:lstStyle/>
          <a:p>
            <a:pPr algn="ctr"/>
            <a:r>
              <a:rPr lang="it-IT" sz="2000" b="1" dirty="0" smtClean="0"/>
              <a:t>Prof Francesco Cannizzaro Specialista in Pedagogia, Bioetica e Sessuologia</a:t>
            </a:r>
            <a:endParaRPr lang="it-IT" sz="2000" b="1" dirty="0"/>
          </a:p>
        </p:txBody>
      </p:sp>
      <p:sp>
        <p:nvSpPr>
          <p:cNvPr id="5" name="Segnaposto data 4"/>
          <p:cNvSpPr>
            <a:spLocks noGrp="1"/>
          </p:cNvSpPr>
          <p:nvPr>
            <p:ph type="dt" sz="half" idx="10"/>
          </p:nvPr>
        </p:nvSpPr>
        <p:spPr/>
        <p:txBody>
          <a:bodyPr/>
          <a:lstStyle/>
          <a:p>
            <a:fld id="{5572AFAA-DAB1-4534-A4B5-B871BBA10F63}" type="datetime1">
              <a:rPr lang="it-IT" smtClean="0"/>
              <a:pPr/>
              <a:t>16/06/2020</a:t>
            </a:fld>
            <a:endParaRPr lang="it-IT"/>
          </a:p>
        </p:txBody>
      </p:sp>
      <p:sp>
        <p:nvSpPr>
          <p:cNvPr id="6" name="Segnaposto numero diapositiva 5"/>
          <p:cNvSpPr>
            <a:spLocks noGrp="1"/>
          </p:cNvSpPr>
          <p:nvPr>
            <p:ph type="sldNum" sz="quarter" idx="12"/>
          </p:nvPr>
        </p:nvSpPr>
        <p:spPr/>
        <p:txBody>
          <a:bodyPr/>
          <a:lstStyle/>
          <a:p>
            <a:fld id="{927500FC-9F64-46AB-8A17-FA51311D0CC1}" type="slidenum">
              <a:rPr lang="it-IT" smtClean="0"/>
              <a:pPr/>
              <a:t>1</a:t>
            </a:fld>
            <a:endParaRPr lang="it-IT"/>
          </a:p>
        </p:txBody>
      </p:sp>
      <p:pic>
        <p:nvPicPr>
          <p:cNvPr id="1026" name="Picture 2" descr="C:\Users\Master\Desktop\Ultimi lavori\Foto\m1.jpg"/>
          <p:cNvPicPr>
            <a:picLocks noChangeAspect="1" noChangeArrowheads="1"/>
          </p:cNvPicPr>
          <p:nvPr/>
        </p:nvPicPr>
        <p:blipFill>
          <a:blip r:embed="rId2" cstate="print"/>
          <a:srcRect/>
          <a:stretch>
            <a:fillRect/>
          </a:stretch>
        </p:blipFill>
        <p:spPr bwMode="auto">
          <a:xfrm>
            <a:off x="2267744" y="1484784"/>
            <a:ext cx="4607110" cy="3024336"/>
          </a:xfrm>
          <a:prstGeom prst="rect">
            <a:avLst/>
          </a:prstGeom>
          <a:noFill/>
          <a:ln w="25400">
            <a:solidFill>
              <a:srgbClr val="0070C0"/>
            </a:solid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188640"/>
            <a:ext cx="7772400" cy="1080120"/>
          </a:xfrm>
          <a:solidFill>
            <a:srgbClr val="FFFF00"/>
          </a:solidFill>
          <a:ln w="25400">
            <a:solidFill>
              <a:schemeClr val="accent1"/>
            </a:solidFill>
          </a:ln>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Morte </a:t>
            </a:r>
            <a:r>
              <a:rPr lang="it-IT" b="1" dirty="0">
                <a:solidFill>
                  <a:srgbClr val="FF0000"/>
                </a:solidFill>
              </a:rPr>
              <a:t>cerebrale, coma, stato vegetativo e di minima </a:t>
            </a:r>
            <a:r>
              <a:rPr lang="it-IT" b="1" dirty="0" smtClean="0">
                <a:solidFill>
                  <a:srgbClr val="FF0000"/>
                </a:solidFill>
              </a:rPr>
              <a:t>coscienza</a:t>
            </a:r>
            <a:r>
              <a:rPr lang="it-IT" dirty="0"/>
              <a:t/>
            </a:r>
            <a:br>
              <a:rPr lang="it-IT" dirty="0"/>
            </a:br>
            <a:endParaRPr lang="it-IT" dirty="0"/>
          </a:p>
        </p:txBody>
      </p:sp>
      <p:sp>
        <p:nvSpPr>
          <p:cNvPr id="3" name="Sottotitolo 2"/>
          <p:cNvSpPr>
            <a:spLocks noGrp="1"/>
          </p:cNvSpPr>
          <p:nvPr>
            <p:ph type="subTitle" idx="1"/>
          </p:nvPr>
        </p:nvSpPr>
        <p:spPr>
          <a:xfrm>
            <a:off x="611560" y="1844824"/>
            <a:ext cx="7920880" cy="2664296"/>
          </a:xfrm>
          <a:solidFill>
            <a:schemeClr val="accent1">
              <a:lumMod val="20000"/>
              <a:lumOff val="80000"/>
            </a:schemeClr>
          </a:solidFill>
          <a:ln w="25400">
            <a:solidFill>
              <a:srgbClr val="FF0000"/>
            </a:solidFill>
          </a:ln>
        </p:spPr>
        <p:txBody>
          <a:bodyPr>
            <a:noAutofit/>
          </a:bodyPr>
          <a:lstStyle/>
          <a:p>
            <a:pPr algn="just" fontAlgn="base"/>
            <a:r>
              <a:rPr lang="it-IT" sz="1800" b="1" dirty="0" smtClean="0">
                <a:solidFill>
                  <a:srgbClr val="FF0000"/>
                </a:solidFill>
              </a:rPr>
              <a:t>Con “stato di minima coscienza” </a:t>
            </a:r>
            <a:r>
              <a:rPr lang="it-IT" sz="1800" dirty="0" smtClean="0">
                <a:solidFill>
                  <a:schemeClr val="tx1"/>
                </a:solidFill>
              </a:rPr>
              <a:t>(anche chiamato “stato minimamente cosciente”) si indica in medicina uno stato di coscienza alterato definito da comportamenti minimi che dimostrano una </a:t>
            </a:r>
            <a:r>
              <a:rPr lang="it-IT" sz="1800" b="1" dirty="0" smtClean="0">
                <a:solidFill>
                  <a:schemeClr val="tx1"/>
                </a:solidFill>
              </a:rPr>
              <a:t>consapevolezza di sé e/o dell’ambiente</a:t>
            </a:r>
            <a:r>
              <a:rPr lang="it-IT" sz="1800" dirty="0" smtClean="0">
                <a:solidFill>
                  <a:schemeClr val="tx1"/>
                </a:solidFill>
              </a:rPr>
              <a:t>, seppur minori rispetto al normale. </a:t>
            </a:r>
          </a:p>
          <a:p>
            <a:pPr algn="just" fontAlgn="base"/>
            <a:r>
              <a:rPr lang="it-IT" sz="1800" b="1" dirty="0" smtClean="0">
                <a:solidFill>
                  <a:srgbClr val="FF0000"/>
                </a:solidFill>
              </a:rPr>
              <a:t>Lo stato di minima coscienza </a:t>
            </a:r>
            <a:r>
              <a:rPr lang="it-IT" sz="1800" dirty="0" smtClean="0">
                <a:solidFill>
                  <a:schemeClr val="tx1"/>
                </a:solidFill>
              </a:rPr>
              <a:t>viene considerato una possibile evoluzione dello </a:t>
            </a:r>
            <a:r>
              <a:rPr lang="it-IT" sz="1800" b="1" dirty="0" smtClean="0">
                <a:solidFill>
                  <a:schemeClr val="tx1"/>
                </a:solidFill>
              </a:rPr>
              <a:t>stato comatoso</a:t>
            </a:r>
            <a:r>
              <a:rPr lang="it-IT" sz="1800" dirty="0" smtClean="0">
                <a:solidFill>
                  <a:schemeClr val="tx1"/>
                </a:solidFill>
              </a:rPr>
              <a:t>, in alternativa allo</a:t>
            </a:r>
            <a:r>
              <a:rPr lang="it-IT" sz="1800" b="1" dirty="0" smtClean="0">
                <a:solidFill>
                  <a:schemeClr val="tx1"/>
                </a:solidFill>
              </a:rPr>
              <a:t> stato vegetativo</a:t>
            </a:r>
            <a:r>
              <a:rPr lang="it-IT" sz="1800" dirty="0" smtClean="0">
                <a:solidFill>
                  <a:schemeClr val="tx1"/>
                </a:solidFill>
              </a:rPr>
              <a:t>, oppure come possibile evoluzione di uno stato vegetativo. </a:t>
            </a:r>
          </a:p>
          <a:p>
            <a:pPr algn="just" fontAlgn="base"/>
            <a:r>
              <a:rPr lang="it-IT" sz="1800" b="1" dirty="0" smtClean="0">
                <a:solidFill>
                  <a:srgbClr val="FF0000"/>
                </a:solidFill>
              </a:rPr>
              <a:t>Generalmente stato vegetativo o di minima coscienza </a:t>
            </a:r>
            <a:r>
              <a:rPr lang="it-IT" sz="1800" dirty="0" smtClean="0">
                <a:solidFill>
                  <a:schemeClr val="tx1"/>
                </a:solidFill>
              </a:rPr>
              <a:t>compaiono dopo circa 30 giorni dall’inizio del coma, tuttavia questa non è affatto una regola fissa. </a:t>
            </a:r>
            <a:endParaRPr lang="it-IT" sz="1800" dirty="0">
              <a:solidFill>
                <a:schemeClr val="tx1"/>
              </a:solidFill>
            </a:endParaRPr>
          </a:p>
        </p:txBody>
      </p:sp>
      <p:sp>
        <p:nvSpPr>
          <p:cNvPr id="5" name="Segnaposto data 4"/>
          <p:cNvSpPr>
            <a:spLocks noGrp="1"/>
          </p:cNvSpPr>
          <p:nvPr>
            <p:ph type="dt" sz="half" idx="10"/>
          </p:nvPr>
        </p:nvSpPr>
        <p:spPr/>
        <p:txBody>
          <a:bodyPr/>
          <a:lstStyle/>
          <a:p>
            <a:fld id="{5572AFAA-DAB1-4534-A4B5-B871BBA10F63}" type="datetime1">
              <a:rPr lang="it-IT" smtClean="0"/>
              <a:pPr/>
              <a:t>16/06/2020</a:t>
            </a:fld>
            <a:endParaRPr lang="it-IT"/>
          </a:p>
        </p:txBody>
      </p:sp>
      <p:sp>
        <p:nvSpPr>
          <p:cNvPr id="6" name="Segnaposto numero diapositiva 5"/>
          <p:cNvSpPr>
            <a:spLocks noGrp="1"/>
          </p:cNvSpPr>
          <p:nvPr>
            <p:ph type="sldNum" sz="quarter" idx="12"/>
          </p:nvPr>
        </p:nvSpPr>
        <p:spPr/>
        <p:txBody>
          <a:bodyPr/>
          <a:lstStyle/>
          <a:p>
            <a:fld id="{927500FC-9F64-46AB-8A17-FA51311D0CC1}" type="slidenum">
              <a:rPr lang="it-IT" smtClean="0"/>
              <a:pPr/>
              <a:t>10</a:t>
            </a:fld>
            <a:endParaRPr lang="it-IT"/>
          </a:p>
        </p:txBody>
      </p:sp>
      <p:sp>
        <p:nvSpPr>
          <p:cNvPr id="8" name="CasellaDiTesto 7"/>
          <p:cNvSpPr txBox="1"/>
          <p:nvPr/>
        </p:nvSpPr>
        <p:spPr>
          <a:xfrm>
            <a:off x="971600" y="1340768"/>
            <a:ext cx="7200800" cy="461665"/>
          </a:xfrm>
          <a:prstGeom prst="rect">
            <a:avLst/>
          </a:prstGeom>
          <a:noFill/>
        </p:spPr>
        <p:txBody>
          <a:bodyPr wrap="square" rtlCol="0">
            <a:spAutoFit/>
          </a:bodyPr>
          <a:lstStyle/>
          <a:p>
            <a:pPr algn="ctr" fontAlgn="base"/>
            <a:r>
              <a:rPr lang="it-IT" sz="2400" b="1" dirty="0" smtClean="0">
                <a:solidFill>
                  <a:srgbClr val="0070C0"/>
                </a:solidFill>
              </a:rPr>
              <a:t>Stato di minima coscienza (1)</a:t>
            </a:r>
          </a:p>
        </p:txBody>
      </p:sp>
      <p:pic>
        <p:nvPicPr>
          <p:cNvPr id="5122" name="Picture 2" descr="C:\Users\Master\Desktop\Ultimi lavori\Foto\m5.jpg"/>
          <p:cNvPicPr>
            <a:picLocks noChangeAspect="1" noChangeArrowheads="1"/>
          </p:cNvPicPr>
          <p:nvPr/>
        </p:nvPicPr>
        <p:blipFill>
          <a:blip r:embed="rId2" cstate="print"/>
          <a:srcRect/>
          <a:stretch>
            <a:fillRect/>
          </a:stretch>
        </p:blipFill>
        <p:spPr bwMode="auto">
          <a:xfrm>
            <a:off x="2987824" y="4581128"/>
            <a:ext cx="3168352" cy="2108394"/>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5122"/>
                                        </p:tgtEl>
                                        <p:attrNameLst>
                                          <p:attrName>style.visibility</p:attrName>
                                        </p:attrNameLst>
                                      </p:cBhvr>
                                      <p:to>
                                        <p:strVal val="visible"/>
                                      </p:to>
                                    </p:set>
                                    <p:animEffect transition="in" filter="wheel(4)">
                                      <p:cBhvr>
                                        <p:cTn id="14" dur="2000"/>
                                        <p:tgtEl>
                                          <p:spTgt spid="512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1000"/>
                                        <p:tgtEl>
                                          <p:spTgt spid="3">
                                            <p:txEl>
                                              <p:pRg st="1" end="1"/>
                                            </p:txEl>
                                          </p:spTgt>
                                        </p:tgtEl>
                                      </p:cBhvr>
                                    </p:animEffect>
                                    <p:anim calcmode="lin" valueType="num">
                                      <p:cBhvr>
                                        <p:cTn id="3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Effect transition="in" filter="fade">
                                      <p:cBhvr>
                                        <p:cTn id="40" dur="1000"/>
                                        <p:tgtEl>
                                          <p:spTgt spid="3">
                                            <p:txEl>
                                              <p:pRg st="2" end="2"/>
                                            </p:txEl>
                                          </p:spTgt>
                                        </p:tgtEl>
                                      </p:cBhvr>
                                    </p:animEffect>
                                    <p:anim calcmode="lin" valueType="num">
                                      <p:cBhvr>
                                        <p:cTn id="4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188640"/>
            <a:ext cx="7772400" cy="1080120"/>
          </a:xfrm>
          <a:solidFill>
            <a:srgbClr val="FFFF00"/>
          </a:solidFill>
          <a:ln w="25400">
            <a:solidFill>
              <a:schemeClr val="accent1"/>
            </a:solidFill>
          </a:ln>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Morte </a:t>
            </a:r>
            <a:r>
              <a:rPr lang="it-IT" b="1" dirty="0">
                <a:solidFill>
                  <a:srgbClr val="FF0000"/>
                </a:solidFill>
              </a:rPr>
              <a:t>cerebrale, coma, stato vegetativo e di minima </a:t>
            </a:r>
            <a:r>
              <a:rPr lang="it-IT" b="1" dirty="0" smtClean="0">
                <a:solidFill>
                  <a:srgbClr val="FF0000"/>
                </a:solidFill>
              </a:rPr>
              <a:t>coscienza</a:t>
            </a:r>
            <a:r>
              <a:rPr lang="it-IT" dirty="0"/>
              <a:t/>
            </a:r>
            <a:br>
              <a:rPr lang="it-IT" dirty="0"/>
            </a:br>
            <a:endParaRPr lang="it-IT" dirty="0"/>
          </a:p>
        </p:txBody>
      </p:sp>
      <p:sp>
        <p:nvSpPr>
          <p:cNvPr id="3" name="Sottotitolo 2"/>
          <p:cNvSpPr>
            <a:spLocks noGrp="1"/>
          </p:cNvSpPr>
          <p:nvPr>
            <p:ph type="subTitle" idx="1"/>
          </p:nvPr>
        </p:nvSpPr>
        <p:spPr>
          <a:xfrm>
            <a:off x="611560" y="1844824"/>
            <a:ext cx="7920880" cy="2088232"/>
          </a:xfrm>
          <a:solidFill>
            <a:schemeClr val="accent1">
              <a:lumMod val="20000"/>
              <a:lumOff val="80000"/>
            </a:schemeClr>
          </a:solidFill>
          <a:ln w="25400">
            <a:solidFill>
              <a:srgbClr val="FF0000"/>
            </a:solidFill>
          </a:ln>
        </p:spPr>
        <p:txBody>
          <a:bodyPr>
            <a:noAutofit/>
          </a:bodyPr>
          <a:lstStyle/>
          <a:p>
            <a:pPr algn="just" fontAlgn="base"/>
            <a:r>
              <a:rPr lang="it-IT" sz="1800" b="1" dirty="0" smtClean="0">
                <a:solidFill>
                  <a:srgbClr val="FF0000"/>
                </a:solidFill>
              </a:rPr>
              <a:t>In letteratura scientifica </a:t>
            </a:r>
            <a:r>
              <a:rPr lang="it-IT" sz="1800" dirty="0" smtClean="0">
                <a:solidFill>
                  <a:schemeClr val="tx1"/>
                </a:solidFill>
              </a:rPr>
              <a:t>è sempre stata molto discussa la definizione esatta del termine, soprattutto visti gli aspetti in comune con lo stato vegetativo, con il quale evidenzia differenze minime, che però diventano importanti in sede di </a:t>
            </a:r>
            <a:r>
              <a:rPr lang="it-IT" sz="1800" b="1" dirty="0" smtClean="0">
                <a:solidFill>
                  <a:schemeClr val="tx1"/>
                </a:solidFill>
              </a:rPr>
              <a:t>prognosi</a:t>
            </a:r>
            <a:r>
              <a:rPr lang="it-IT" sz="1800" dirty="0" smtClean="0">
                <a:solidFill>
                  <a:schemeClr val="tx1"/>
                </a:solidFill>
              </a:rPr>
              <a:t> (migliore nello stato di coscienza minimo rispetto allo stato vegetativo) e nel </a:t>
            </a:r>
            <a:r>
              <a:rPr lang="it-IT" sz="1800" b="1" dirty="0" smtClean="0">
                <a:solidFill>
                  <a:schemeClr val="tx1"/>
                </a:solidFill>
              </a:rPr>
              <a:t>trattamento</a:t>
            </a:r>
            <a:r>
              <a:rPr lang="it-IT" sz="1800" dirty="0" smtClean="0">
                <a:solidFill>
                  <a:schemeClr val="tx1"/>
                </a:solidFill>
              </a:rPr>
              <a:t> da seguire. </a:t>
            </a:r>
          </a:p>
          <a:p>
            <a:pPr algn="just" fontAlgn="base"/>
            <a:r>
              <a:rPr lang="it-IT" sz="1800" b="1" dirty="0" smtClean="0">
                <a:solidFill>
                  <a:srgbClr val="FF0000"/>
                </a:solidFill>
              </a:rPr>
              <a:t>Inoltre, </a:t>
            </a:r>
            <a:r>
              <a:rPr lang="it-IT" sz="1800" dirty="0" smtClean="0">
                <a:solidFill>
                  <a:schemeClr val="tx1"/>
                </a:solidFill>
              </a:rPr>
              <a:t>rispetto allo stato vegetativo le risposte del soggetto con stato di minima coscienza al trattamento sono mediamente migliori.</a:t>
            </a:r>
            <a:endParaRPr lang="it-IT" sz="1800" dirty="0">
              <a:solidFill>
                <a:schemeClr val="tx1"/>
              </a:solidFill>
            </a:endParaRPr>
          </a:p>
        </p:txBody>
      </p:sp>
      <p:sp>
        <p:nvSpPr>
          <p:cNvPr id="5" name="Segnaposto data 4"/>
          <p:cNvSpPr>
            <a:spLocks noGrp="1"/>
          </p:cNvSpPr>
          <p:nvPr>
            <p:ph type="dt" sz="half" idx="10"/>
          </p:nvPr>
        </p:nvSpPr>
        <p:spPr/>
        <p:txBody>
          <a:bodyPr/>
          <a:lstStyle/>
          <a:p>
            <a:fld id="{5572AFAA-DAB1-4534-A4B5-B871BBA10F63}" type="datetime1">
              <a:rPr lang="it-IT" smtClean="0"/>
              <a:pPr/>
              <a:t>16/06/2020</a:t>
            </a:fld>
            <a:endParaRPr lang="it-IT"/>
          </a:p>
        </p:txBody>
      </p:sp>
      <p:sp>
        <p:nvSpPr>
          <p:cNvPr id="6" name="Segnaposto numero diapositiva 5"/>
          <p:cNvSpPr>
            <a:spLocks noGrp="1"/>
          </p:cNvSpPr>
          <p:nvPr>
            <p:ph type="sldNum" sz="quarter" idx="12"/>
          </p:nvPr>
        </p:nvSpPr>
        <p:spPr/>
        <p:txBody>
          <a:bodyPr/>
          <a:lstStyle/>
          <a:p>
            <a:fld id="{927500FC-9F64-46AB-8A17-FA51311D0CC1}" type="slidenum">
              <a:rPr lang="it-IT" smtClean="0"/>
              <a:pPr/>
              <a:t>11</a:t>
            </a:fld>
            <a:endParaRPr lang="it-IT"/>
          </a:p>
        </p:txBody>
      </p:sp>
      <p:sp>
        <p:nvSpPr>
          <p:cNvPr id="8" name="CasellaDiTesto 7"/>
          <p:cNvSpPr txBox="1"/>
          <p:nvPr/>
        </p:nvSpPr>
        <p:spPr>
          <a:xfrm>
            <a:off x="971600" y="1340768"/>
            <a:ext cx="7200800" cy="461665"/>
          </a:xfrm>
          <a:prstGeom prst="rect">
            <a:avLst/>
          </a:prstGeom>
          <a:noFill/>
        </p:spPr>
        <p:txBody>
          <a:bodyPr wrap="square" rtlCol="0">
            <a:spAutoFit/>
          </a:bodyPr>
          <a:lstStyle/>
          <a:p>
            <a:pPr algn="ctr" fontAlgn="base"/>
            <a:r>
              <a:rPr lang="it-IT" sz="2400" b="1" dirty="0" smtClean="0">
                <a:solidFill>
                  <a:srgbClr val="0070C0"/>
                </a:solidFill>
              </a:rPr>
              <a:t>Stato di minima coscienza (2)</a:t>
            </a:r>
          </a:p>
        </p:txBody>
      </p:sp>
      <p:pic>
        <p:nvPicPr>
          <p:cNvPr id="6146" name="Picture 2" descr="C:\Users\Master\Desktop\Ultimi lavori\Foto\m6.jpg"/>
          <p:cNvPicPr>
            <a:picLocks noChangeAspect="1" noChangeArrowheads="1"/>
          </p:cNvPicPr>
          <p:nvPr/>
        </p:nvPicPr>
        <p:blipFill>
          <a:blip r:embed="rId2" cstate="print"/>
          <a:srcRect/>
          <a:stretch>
            <a:fillRect/>
          </a:stretch>
        </p:blipFill>
        <p:spPr bwMode="auto">
          <a:xfrm>
            <a:off x="2411760" y="4077072"/>
            <a:ext cx="4427414" cy="2448272"/>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6146"/>
                                        </p:tgtEl>
                                        <p:attrNameLst>
                                          <p:attrName>style.visibility</p:attrName>
                                        </p:attrNameLst>
                                      </p:cBhvr>
                                      <p:to>
                                        <p:strVal val="visible"/>
                                      </p:to>
                                    </p:set>
                                    <p:animEffect transition="in" filter="wheel(4)">
                                      <p:cBhvr>
                                        <p:cTn id="14" dur="2000"/>
                                        <p:tgtEl>
                                          <p:spTgt spid="6146"/>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1000"/>
                                        <p:tgtEl>
                                          <p:spTgt spid="3">
                                            <p:txEl>
                                              <p:pRg st="1" end="1"/>
                                            </p:txEl>
                                          </p:spTgt>
                                        </p:tgtEl>
                                      </p:cBhvr>
                                    </p:animEffect>
                                    <p:anim calcmode="lin" valueType="num">
                                      <p:cBhvr>
                                        <p:cTn id="3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188640"/>
            <a:ext cx="7772400" cy="1080120"/>
          </a:xfrm>
          <a:solidFill>
            <a:srgbClr val="FFFF00"/>
          </a:solidFill>
          <a:ln w="25400">
            <a:solidFill>
              <a:schemeClr val="accent1"/>
            </a:solidFill>
          </a:ln>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Morte </a:t>
            </a:r>
            <a:r>
              <a:rPr lang="it-IT" b="1" dirty="0">
                <a:solidFill>
                  <a:srgbClr val="FF0000"/>
                </a:solidFill>
              </a:rPr>
              <a:t>cerebrale, coma, stato vegetativo e di minima </a:t>
            </a:r>
            <a:r>
              <a:rPr lang="it-IT" b="1" dirty="0" smtClean="0">
                <a:solidFill>
                  <a:srgbClr val="FF0000"/>
                </a:solidFill>
              </a:rPr>
              <a:t>coscienza</a:t>
            </a:r>
            <a:r>
              <a:rPr lang="it-IT" dirty="0"/>
              <a:t/>
            </a:r>
            <a:br>
              <a:rPr lang="it-IT" dirty="0"/>
            </a:br>
            <a:endParaRPr lang="it-IT" dirty="0"/>
          </a:p>
        </p:txBody>
      </p:sp>
      <p:sp>
        <p:nvSpPr>
          <p:cNvPr id="3" name="Sottotitolo 2"/>
          <p:cNvSpPr>
            <a:spLocks noGrp="1"/>
          </p:cNvSpPr>
          <p:nvPr>
            <p:ph type="subTitle" idx="1"/>
          </p:nvPr>
        </p:nvSpPr>
        <p:spPr>
          <a:xfrm>
            <a:off x="611560" y="1844824"/>
            <a:ext cx="7920880" cy="2088232"/>
          </a:xfrm>
          <a:solidFill>
            <a:schemeClr val="accent1">
              <a:lumMod val="20000"/>
              <a:lumOff val="80000"/>
            </a:schemeClr>
          </a:solidFill>
          <a:ln w="25400">
            <a:solidFill>
              <a:srgbClr val="FF0000"/>
            </a:solidFill>
          </a:ln>
        </p:spPr>
        <p:txBody>
          <a:bodyPr>
            <a:noAutofit/>
          </a:bodyPr>
          <a:lstStyle/>
          <a:p>
            <a:pPr algn="just" fontAlgn="base"/>
            <a:r>
              <a:rPr lang="it-IT" sz="1800" b="1" dirty="0" smtClean="0">
                <a:solidFill>
                  <a:srgbClr val="FF0000"/>
                </a:solidFill>
              </a:rPr>
              <a:t>Nella morte cerebrale </a:t>
            </a:r>
            <a:r>
              <a:rPr lang="it-IT" sz="1800" dirty="0" smtClean="0">
                <a:solidFill>
                  <a:schemeClr val="tx1"/>
                </a:solidFill>
              </a:rPr>
              <a:t>le cellule cerebrali del paziente sono morte, non mandano segnale elettrico e </a:t>
            </a:r>
            <a:r>
              <a:rPr lang="it-IT" sz="1800" b="1" dirty="0" smtClean="0">
                <a:solidFill>
                  <a:schemeClr val="tx1"/>
                </a:solidFill>
              </a:rPr>
              <a:t>l’elettroencefalogramma risulta piatto</a:t>
            </a:r>
            <a:r>
              <a:rPr lang="it-IT" sz="1800" dirty="0" smtClean="0">
                <a:solidFill>
                  <a:schemeClr val="tx1"/>
                </a:solidFill>
              </a:rPr>
              <a:t>, ciò significa che il paziente non ha alcuna coscienza di quello che accade intorno a lui. </a:t>
            </a:r>
          </a:p>
          <a:p>
            <a:pPr algn="just" fontAlgn="base"/>
            <a:r>
              <a:rPr lang="it-IT" sz="1800" b="1" dirty="0" smtClean="0">
                <a:solidFill>
                  <a:srgbClr val="FF0000"/>
                </a:solidFill>
              </a:rPr>
              <a:t>Nella morte cerebrale </a:t>
            </a:r>
            <a:r>
              <a:rPr lang="it-IT" sz="1800" dirty="0" smtClean="0">
                <a:solidFill>
                  <a:schemeClr val="tx1"/>
                </a:solidFill>
              </a:rPr>
              <a:t>il paziente </a:t>
            </a:r>
            <a:r>
              <a:rPr lang="it-IT" sz="1800" b="1" dirty="0" smtClean="0">
                <a:solidFill>
                  <a:schemeClr val="tx1"/>
                </a:solidFill>
              </a:rPr>
              <a:t>perde in modo irreversibile la capacità di respirare e tutte le funzioni cerebrali</a:t>
            </a:r>
            <a:r>
              <a:rPr lang="it-IT" sz="1800" dirty="0" smtClean="0">
                <a:solidFill>
                  <a:schemeClr val="tx1"/>
                </a:solidFill>
              </a:rPr>
              <a:t>, quindi non ha controllo delle funzioni vegetative (temperatura corporea, pressione arteriosa, diuresi). </a:t>
            </a:r>
          </a:p>
          <a:p>
            <a:pPr algn="just" fontAlgn="base"/>
            <a:r>
              <a:rPr lang="it-IT" sz="1800" b="1" dirty="0" smtClean="0">
                <a:solidFill>
                  <a:srgbClr val="FF0000"/>
                </a:solidFill>
              </a:rPr>
              <a:t>Il paziente </a:t>
            </a:r>
            <a:r>
              <a:rPr lang="it-IT" sz="1800" dirty="0" smtClean="0">
                <a:solidFill>
                  <a:schemeClr val="tx1"/>
                </a:solidFill>
              </a:rPr>
              <a:t>è </a:t>
            </a:r>
            <a:r>
              <a:rPr lang="it-IT" sz="1800" b="1" dirty="0" smtClean="0">
                <a:solidFill>
                  <a:schemeClr val="tx1"/>
                </a:solidFill>
              </a:rPr>
              <a:t>immobile, non risponde ad alcuno stimolo, neanche a quelli dolorosi</a:t>
            </a:r>
            <a:r>
              <a:rPr lang="it-IT" sz="1800" dirty="0" smtClean="0">
                <a:solidFill>
                  <a:schemeClr val="tx1"/>
                </a:solidFill>
              </a:rPr>
              <a:t>. </a:t>
            </a:r>
          </a:p>
          <a:p>
            <a:pPr algn="just" fontAlgn="base"/>
            <a:r>
              <a:rPr lang="it-IT" sz="1800" dirty="0" smtClean="0">
                <a:solidFill>
                  <a:schemeClr val="tx1"/>
                </a:solidFill>
              </a:rPr>
              <a:t>.</a:t>
            </a:r>
            <a:endParaRPr lang="it-IT" sz="1800" dirty="0">
              <a:solidFill>
                <a:schemeClr val="tx1"/>
              </a:solidFill>
            </a:endParaRPr>
          </a:p>
        </p:txBody>
      </p:sp>
      <p:sp>
        <p:nvSpPr>
          <p:cNvPr id="5" name="Segnaposto data 4"/>
          <p:cNvSpPr>
            <a:spLocks noGrp="1"/>
          </p:cNvSpPr>
          <p:nvPr>
            <p:ph type="dt" sz="half" idx="10"/>
          </p:nvPr>
        </p:nvSpPr>
        <p:spPr/>
        <p:txBody>
          <a:bodyPr/>
          <a:lstStyle/>
          <a:p>
            <a:fld id="{5572AFAA-DAB1-4534-A4B5-B871BBA10F63}" type="datetime1">
              <a:rPr lang="it-IT" smtClean="0"/>
              <a:pPr/>
              <a:t>16/06/2020</a:t>
            </a:fld>
            <a:endParaRPr lang="it-IT"/>
          </a:p>
        </p:txBody>
      </p:sp>
      <p:sp>
        <p:nvSpPr>
          <p:cNvPr id="6" name="Segnaposto numero diapositiva 5"/>
          <p:cNvSpPr>
            <a:spLocks noGrp="1"/>
          </p:cNvSpPr>
          <p:nvPr>
            <p:ph type="sldNum" sz="quarter" idx="12"/>
          </p:nvPr>
        </p:nvSpPr>
        <p:spPr/>
        <p:txBody>
          <a:bodyPr/>
          <a:lstStyle/>
          <a:p>
            <a:fld id="{927500FC-9F64-46AB-8A17-FA51311D0CC1}" type="slidenum">
              <a:rPr lang="it-IT" smtClean="0"/>
              <a:pPr/>
              <a:t>12</a:t>
            </a:fld>
            <a:endParaRPr lang="it-IT"/>
          </a:p>
        </p:txBody>
      </p:sp>
      <p:sp>
        <p:nvSpPr>
          <p:cNvPr id="8" name="CasellaDiTesto 7"/>
          <p:cNvSpPr txBox="1"/>
          <p:nvPr/>
        </p:nvSpPr>
        <p:spPr>
          <a:xfrm>
            <a:off x="971600" y="1340768"/>
            <a:ext cx="7200800" cy="461665"/>
          </a:xfrm>
          <a:prstGeom prst="rect">
            <a:avLst/>
          </a:prstGeom>
          <a:noFill/>
        </p:spPr>
        <p:txBody>
          <a:bodyPr wrap="square" rtlCol="0">
            <a:spAutoFit/>
          </a:bodyPr>
          <a:lstStyle/>
          <a:p>
            <a:pPr algn="ctr" fontAlgn="base"/>
            <a:r>
              <a:rPr lang="it-IT" sz="2400" b="1" dirty="0" smtClean="0">
                <a:solidFill>
                  <a:srgbClr val="0070C0"/>
                </a:solidFill>
              </a:rPr>
              <a:t>Morte cerebrale (1)</a:t>
            </a:r>
          </a:p>
        </p:txBody>
      </p:sp>
      <p:pic>
        <p:nvPicPr>
          <p:cNvPr id="4098" name="Picture 2" descr="C:\Users\Master\Desktop\Ultimi lavori\Foto\m4.jpg"/>
          <p:cNvPicPr>
            <a:picLocks noChangeAspect="1" noChangeArrowheads="1"/>
          </p:cNvPicPr>
          <p:nvPr/>
        </p:nvPicPr>
        <p:blipFill>
          <a:blip r:embed="rId2" cstate="print"/>
          <a:srcRect/>
          <a:stretch>
            <a:fillRect/>
          </a:stretch>
        </p:blipFill>
        <p:spPr bwMode="auto">
          <a:xfrm>
            <a:off x="3203848" y="4077072"/>
            <a:ext cx="2664296" cy="2605611"/>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4098"/>
                                        </p:tgtEl>
                                        <p:attrNameLst>
                                          <p:attrName>style.visibility</p:attrName>
                                        </p:attrNameLst>
                                      </p:cBhvr>
                                      <p:to>
                                        <p:strVal val="visible"/>
                                      </p:to>
                                    </p:set>
                                    <p:animEffect transition="in" filter="wheel(4)">
                                      <p:cBhvr>
                                        <p:cTn id="14" dur="2000"/>
                                        <p:tgtEl>
                                          <p:spTgt spid="4098"/>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1000"/>
                                        <p:tgtEl>
                                          <p:spTgt spid="3">
                                            <p:txEl>
                                              <p:pRg st="1" end="1"/>
                                            </p:txEl>
                                          </p:spTgt>
                                        </p:tgtEl>
                                      </p:cBhvr>
                                    </p:animEffect>
                                    <p:anim calcmode="lin" valueType="num">
                                      <p:cBhvr>
                                        <p:cTn id="3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Effect transition="in" filter="fade">
                                      <p:cBhvr>
                                        <p:cTn id="40" dur="1000"/>
                                        <p:tgtEl>
                                          <p:spTgt spid="3">
                                            <p:txEl>
                                              <p:pRg st="2" end="2"/>
                                            </p:txEl>
                                          </p:spTgt>
                                        </p:tgtEl>
                                      </p:cBhvr>
                                    </p:animEffect>
                                    <p:anim calcmode="lin" valueType="num">
                                      <p:cBhvr>
                                        <p:cTn id="4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animEffect transition="in" filter="fade">
                                      <p:cBhvr>
                                        <p:cTn id="47" dur="1000"/>
                                        <p:tgtEl>
                                          <p:spTgt spid="3">
                                            <p:txEl>
                                              <p:pRg st="3" end="3"/>
                                            </p:txEl>
                                          </p:spTgt>
                                        </p:tgtEl>
                                      </p:cBhvr>
                                    </p:animEffect>
                                    <p:anim calcmode="lin" valueType="num">
                                      <p:cBhvr>
                                        <p:cTn id="4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188640"/>
            <a:ext cx="7772400" cy="1080120"/>
          </a:xfrm>
          <a:solidFill>
            <a:srgbClr val="FFFF00"/>
          </a:solidFill>
          <a:ln w="25400">
            <a:solidFill>
              <a:schemeClr val="accent1"/>
            </a:solidFill>
          </a:ln>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Morte </a:t>
            </a:r>
            <a:r>
              <a:rPr lang="it-IT" b="1" dirty="0">
                <a:solidFill>
                  <a:srgbClr val="FF0000"/>
                </a:solidFill>
              </a:rPr>
              <a:t>cerebrale, coma, stato vegetativo e di minima </a:t>
            </a:r>
            <a:r>
              <a:rPr lang="it-IT" b="1" dirty="0" smtClean="0">
                <a:solidFill>
                  <a:srgbClr val="FF0000"/>
                </a:solidFill>
              </a:rPr>
              <a:t>coscienza</a:t>
            </a:r>
            <a:r>
              <a:rPr lang="it-IT" dirty="0"/>
              <a:t/>
            </a:r>
            <a:br>
              <a:rPr lang="it-IT" dirty="0"/>
            </a:br>
            <a:endParaRPr lang="it-IT" dirty="0"/>
          </a:p>
        </p:txBody>
      </p:sp>
      <p:sp>
        <p:nvSpPr>
          <p:cNvPr id="3" name="Sottotitolo 2"/>
          <p:cNvSpPr>
            <a:spLocks noGrp="1"/>
          </p:cNvSpPr>
          <p:nvPr>
            <p:ph type="subTitle" idx="1"/>
          </p:nvPr>
        </p:nvSpPr>
        <p:spPr>
          <a:xfrm>
            <a:off x="611560" y="1844824"/>
            <a:ext cx="7920880" cy="1512168"/>
          </a:xfrm>
          <a:solidFill>
            <a:schemeClr val="accent1">
              <a:lumMod val="20000"/>
              <a:lumOff val="80000"/>
            </a:schemeClr>
          </a:solidFill>
          <a:ln w="25400">
            <a:solidFill>
              <a:srgbClr val="FF0000"/>
            </a:solidFill>
          </a:ln>
        </p:spPr>
        <p:txBody>
          <a:bodyPr>
            <a:noAutofit/>
          </a:bodyPr>
          <a:lstStyle/>
          <a:p>
            <a:pPr algn="just" fontAlgn="base"/>
            <a:r>
              <a:rPr lang="it-IT" sz="1800" b="1" dirty="0" smtClean="0">
                <a:solidFill>
                  <a:srgbClr val="FF0000"/>
                </a:solidFill>
              </a:rPr>
              <a:t>Il cuore del paziente batte regolarmente</a:t>
            </a:r>
            <a:r>
              <a:rPr lang="it-IT" sz="1800" dirty="0" smtClean="0">
                <a:solidFill>
                  <a:schemeClr val="tx1"/>
                </a:solidFill>
              </a:rPr>
              <a:t>, ma la respirazione è possibile solo grazie alla </a:t>
            </a:r>
            <a:r>
              <a:rPr lang="it-IT" sz="1800" b="1" dirty="0" smtClean="0">
                <a:solidFill>
                  <a:schemeClr val="tx1"/>
                </a:solidFill>
              </a:rPr>
              <a:t>respirazione meccanica</a:t>
            </a:r>
            <a:r>
              <a:rPr lang="it-IT" sz="1800" dirty="0" smtClean="0">
                <a:solidFill>
                  <a:schemeClr val="tx1"/>
                </a:solidFill>
              </a:rPr>
              <a:t>. </a:t>
            </a:r>
          </a:p>
          <a:p>
            <a:pPr algn="just" fontAlgn="base"/>
            <a:r>
              <a:rPr lang="it-IT" sz="1800" b="1" dirty="0" smtClean="0">
                <a:solidFill>
                  <a:srgbClr val="FF0000"/>
                </a:solidFill>
              </a:rPr>
              <a:t>Anche se i macchinari </a:t>
            </a:r>
            <a:r>
              <a:rPr lang="it-IT" sz="1800" dirty="0" smtClean="0">
                <a:solidFill>
                  <a:schemeClr val="tx1"/>
                </a:solidFill>
              </a:rPr>
              <a:t>tengono in vita il soggetto ed egli appare come dormiente, il famigliare del paziente deve purtroppo capire che in realtà </a:t>
            </a:r>
            <a:r>
              <a:rPr lang="it-IT" sz="1800" b="1" dirty="0" smtClean="0">
                <a:solidFill>
                  <a:schemeClr val="tx1"/>
                </a:solidFill>
              </a:rPr>
              <a:t>la morte cerebrale coincide con la morte della persona</a:t>
            </a:r>
            <a:r>
              <a:rPr lang="it-IT" sz="1800" dirty="0" smtClean="0">
                <a:solidFill>
                  <a:schemeClr val="tx1"/>
                </a:solidFill>
              </a:rPr>
              <a:t>. .</a:t>
            </a:r>
            <a:endParaRPr lang="it-IT" sz="1800" dirty="0">
              <a:solidFill>
                <a:schemeClr val="tx1"/>
              </a:solidFill>
            </a:endParaRPr>
          </a:p>
        </p:txBody>
      </p:sp>
      <p:sp>
        <p:nvSpPr>
          <p:cNvPr id="5" name="Segnaposto data 4"/>
          <p:cNvSpPr>
            <a:spLocks noGrp="1"/>
          </p:cNvSpPr>
          <p:nvPr>
            <p:ph type="dt" sz="half" idx="10"/>
          </p:nvPr>
        </p:nvSpPr>
        <p:spPr/>
        <p:txBody>
          <a:bodyPr/>
          <a:lstStyle/>
          <a:p>
            <a:fld id="{5572AFAA-DAB1-4534-A4B5-B871BBA10F63}" type="datetime1">
              <a:rPr lang="it-IT" smtClean="0"/>
              <a:pPr/>
              <a:t>16/06/2020</a:t>
            </a:fld>
            <a:endParaRPr lang="it-IT"/>
          </a:p>
        </p:txBody>
      </p:sp>
      <p:sp>
        <p:nvSpPr>
          <p:cNvPr id="6" name="Segnaposto numero diapositiva 5"/>
          <p:cNvSpPr>
            <a:spLocks noGrp="1"/>
          </p:cNvSpPr>
          <p:nvPr>
            <p:ph type="sldNum" sz="quarter" idx="12"/>
          </p:nvPr>
        </p:nvSpPr>
        <p:spPr/>
        <p:txBody>
          <a:bodyPr/>
          <a:lstStyle/>
          <a:p>
            <a:fld id="{927500FC-9F64-46AB-8A17-FA51311D0CC1}" type="slidenum">
              <a:rPr lang="it-IT" smtClean="0"/>
              <a:pPr/>
              <a:t>13</a:t>
            </a:fld>
            <a:endParaRPr lang="it-IT"/>
          </a:p>
        </p:txBody>
      </p:sp>
      <p:sp>
        <p:nvSpPr>
          <p:cNvPr id="8" name="CasellaDiTesto 7"/>
          <p:cNvSpPr txBox="1"/>
          <p:nvPr/>
        </p:nvSpPr>
        <p:spPr>
          <a:xfrm>
            <a:off x="971600" y="1340768"/>
            <a:ext cx="7200800" cy="461665"/>
          </a:xfrm>
          <a:prstGeom prst="rect">
            <a:avLst/>
          </a:prstGeom>
          <a:noFill/>
        </p:spPr>
        <p:txBody>
          <a:bodyPr wrap="square" rtlCol="0">
            <a:spAutoFit/>
          </a:bodyPr>
          <a:lstStyle/>
          <a:p>
            <a:pPr algn="ctr" fontAlgn="base"/>
            <a:r>
              <a:rPr lang="it-IT" sz="2400" b="1" dirty="0" smtClean="0">
                <a:solidFill>
                  <a:srgbClr val="0070C0"/>
                </a:solidFill>
              </a:rPr>
              <a:t>Morte cerebrale (2)</a:t>
            </a:r>
          </a:p>
        </p:txBody>
      </p:sp>
      <p:pic>
        <p:nvPicPr>
          <p:cNvPr id="3074" name="Picture 2" descr="C:\Users\Master\Desktop\Ultimi lavori\Foto\m3.jpg"/>
          <p:cNvPicPr>
            <a:picLocks noChangeAspect="1" noChangeArrowheads="1"/>
          </p:cNvPicPr>
          <p:nvPr/>
        </p:nvPicPr>
        <p:blipFill>
          <a:blip r:embed="rId2" cstate="print"/>
          <a:srcRect/>
          <a:stretch>
            <a:fillRect/>
          </a:stretch>
        </p:blipFill>
        <p:spPr bwMode="auto">
          <a:xfrm>
            <a:off x="2411760" y="3501008"/>
            <a:ext cx="4392488" cy="2923001"/>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Effect transition="in" filter="wheel(4)">
                                      <p:cBhvr>
                                        <p:cTn id="14" dur="2000"/>
                                        <p:tgtEl>
                                          <p:spTgt spid="3074"/>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1000"/>
                                        <p:tgtEl>
                                          <p:spTgt spid="3">
                                            <p:txEl>
                                              <p:pRg st="1" end="1"/>
                                            </p:txEl>
                                          </p:spTgt>
                                        </p:tgtEl>
                                      </p:cBhvr>
                                    </p:animEffect>
                                    <p:anim calcmode="lin" valueType="num">
                                      <p:cBhvr>
                                        <p:cTn id="3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188640"/>
            <a:ext cx="7772400" cy="1080120"/>
          </a:xfrm>
          <a:solidFill>
            <a:srgbClr val="FFFF00"/>
          </a:solidFill>
          <a:ln w="25400">
            <a:solidFill>
              <a:schemeClr val="accent1"/>
            </a:solidFill>
          </a:ln>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Morte </a:t>
            </a:r>
            <a:r>
              <a:rPr lang="it-IT" b="1" dirty="0">
                <a:solidFill>
                  <a:srgbClr val="FF0000"/>
                </a:solidFill>
              </a:rPr>
              <a:t>cerebrale, coma, stato vegetativo e di minima </a:t>
            </a:r>
            <a:r>
              <a:rPr lang="it-IT" b="1" dirty="0" smtClean="0">
                <a:solidFill>
                  <a:srgbClr val="FF0000"/>
                </a:solidFill>
              </a:rPr>
              <a:t>coscienza</a:t>
            </a:r>
            <a:r>
              <a:rPr lang="it-IT" dirty="0"/>
              <a:t/>
            </a:r>
            <a:br>
              <a:rPr lang="it-IT" dirty="0"/>
            </a:br>
            <a:endParaRPr lang="it-IT" dirty="0"/>
          </a:p>
        </p:txBody>
      </p:sp>
      <p:sp>
        <p:nvSpPr>
          <p:cNvPr id="3" name="Sottotitolo 2"/>
          <p:cNvSpPr>
            <a:spLocks noGrp="1"/>
          </p:cNvSpPr>
          <p:nvPr>
            <p:ph type="subTitle" idx="1"/>
          </p:nvPr>
        </p:nvSpPr>
        <p:spPr>
          <a:xfrm>
            <a:off x="611560" y="1844824"/>
            <a:ext cx="7920880" cy="2088232"/>
          </a:xfrm>
          <a:solidFill>
            <a:schemeClr val="accent1">
              <a:lumMod val="20000"/>
              <a:lumOff val="80000"/>
            </a:schemeClr>
          </a:solidFill>
          <a:ln w="25400">
            <a:solidFill>
              <a:srgbClr val="FF0000"/>
            </a:solidFill>
          </a:ln>
        </p:spPr>
        <p:txBody>
          <a:bodyPr>
            <a:noAutofit/>
          </a:bodyPr>
          <a:lstStyle/>
          <a:p>
            <a:pPr algn="just" fontAlgn="base"/>
            <a:r>
              <a:rPr lang="it-IT" sz="1800" b="1" dirty="0" smtClean="0">
                <a:solidFill>
                  <a:srgbClr val="FF0000"/>
                </a:solidFill>
              </a:rPr>
              <a:t>Come già prima anticipato</a:t>
            </a:r>
            <a:r>
              <a:rPr lang="it-IT" sz="1800" dirty="0" smtClean="0">
                <a:solidFill>
                  <a:schemeClr val="tx1"/>
                </a:solidFill>
              </a:rPr>
              <a:t>, il coma non necessariamente evolve con la morte bensì può progredire nel risveglio del paziente, nel decesso del paziente, nello stato vegetativo o nello stato di minima coscienza.</a:t>
            </a:r>
          </a:p>
          <a:p>
            <a:pPr algn="just" fontAlgn="base"/>
            <a:r>
              <a:rPr lang="it-IT" sz="1800" b="1" dirty="0" smtClean="0">
                <a:solidFill>
                  <a:srgbClr val="FF0000"/>
                </a:solidFill>
              </a:rPr>
              <a:t>Nel caso della morte cerebrale </a:t>
            </a:r>
            <a:r>
              <a:rPr lang="it-IT" sz="1800" b="1" dirty="0" smtClean="0">
                <a:solidFill>
                  <a:schemeClr val="tx1"/>
                </a:solidFill>
              </a:rPr>
              <a:t>il paziente non può evolvere in nient’altro che nel decesso</a:t>
            </a:r>
            <a:r>
              <a:rPr lang="it-IT" sz="1800" dirty="0" smtClean="0">
                <a:solidFill>
                  <a:schemeClr val="tx1"/>
                </a:solidFill>
              </a:rPr>
              <a:t>, impedito soltanto dai macchinari che mantengono ancora funzionante il suo organismo, facendolo respirare con una ventilazione assistita (non sempre necessaria nel coma). </a:t>
            </a:r>
            <a:endParaRPr lang="it-IT" sz="1800" dirty="0">
              <a:solidFill>
                <a:schemeClr val="tx1"/>
              </a:solidFill>
            </a:endParaRPr>
          </a:p>
        </p:txBody>
      </p:sp>
      <p:sp>
        <p:nvSpPr>
          <p:cNvPr id="5" name="Segnaposto data 4"/>
          <p:cNvSpPr>
            <a:spLocks noGrp="1"/>
          </p:cNvSpPr>
          <p:nvPr>
            <p:ph type="dt" sz="half" idx="10"/>
          </p:nvPr>
        </p:nvSpPr>
        <p:spPr/>
        <p:txBody>
          <a:bodyPr/>
          <a:lstStyle/>
          <a:p>
            <a:fld id="{5572AFAA-DAB1-4534-A4B5-B871BBA10F63}" type="datetime1">
              <a:rPr lang="it-IT" smtClean="0"/>
              <a:pPr/>
              <a:t>16/06/2020</a:t>
            </a:fld>
            <a:endParaRPr lang="it-IT"/>
          </a:p>
        </p:txBody>
      </p:sp>
      <p:sp>
        <p:nvSpPr>
          <p:cNvPr id="6" name="Segnaposto numero diapositiva 5"/>
          <p:cNvSpPr>
            <a:spLocks noGrp="1"/>
          </p:cNvSpPr>
          <p:nvPr>
            <p:ph type="sldNum" sz="quarter" idx="12"/>
          </p:nvPr>
        </p:nvSpPr>
        <p:spPr/>
        <p:txBody>
          <a:bodyPr/>
          <a:lstStyle/>
          <a:p>
            <a:fld id="{927500FC-9F64-46AB-8A17-FA51311D0CC1}" type="slidenum">
              <a:rPr lang="it-IT" smtClean="0"/>
              <a:pPr/>
              <a:t>14</a:t>
            </a:fld>
            <a:endParaRPr lang="it-IT"/>
          </a:p>
        </p:txBody>
      </p:sp>
      <p:sp>
        <p:nvSpPr>
          <p:cNvPr id="8" name="CasellaDiTesto 7"/>
          <p:cNvSpPr txBox="1"/>
          <p:nvPr/>
        </p:nvSpPr>
        <p:spPr>
          <a:xfrm>
            <a:off x="971600" y="1340768"/>
            <a:ext cx="7200800" cy="461665"/>
          </a:xfrm>
          <a:prstGeom prst="rect">
            <a:avLst/>
          </a:prstGeom>
          <a:noFill/>
        </p:spPr>
        <p:txBody>
          <a:bodyPr wrap="square" rtlCol="0">
            <a:spAutoFit/>
          </a:bodyPr>
          <a:lstStyle/>
          <a:p>
            <a:pPr algn="ctr" fontAlgn="base"/>
            <a:r>
              <a:rPr lang="it-IT" sz="2400" b="1" dirty="0" smtClean="0">
                <a:solidFill>
                  <a:srgbClr val="0070C0"/>
                </a:solidFill>
              </a:rPr>
              <a:t>Morte cerebrale (3)</a:t>
            </a:r>
          </a:p>
        </p:txBody>
      </p:sp>
      <p:pic>
        <p:nvPicPr>
          <p:cNvPr id="2050" name="Picture 2" descr="C:\Users\Master\Desktop\Ultimi lavori\Foto\m2.jpg"/>
          <p:cNvPicPr>
            <a:picLocks noChangeAspect="1" noChangeArrowheads="1"/>
          </p:cNvPicPr>
          <p:nvPr/>
        </p:nvPicPr>
        <p:blipFill>
          <a:blip r:embed="rId2" cstate="print"/>
          <a:srcRect/>
          <a:stretch>
            <a:fillRect/>
          </a:stretch>
        </p:blipFill>
        <p:spPr bwMode="auto">
          <a:xfrm>
            <a:off x="1619672" y="4149080"/>
            <a:ext cx="5984435" cy="2304256"/>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Effect transition="in" filter="wheel(4)">
                                      <p:cBhvr>
                                        <p:cTn id="14" dur="2000"/>
                                        <p:tgtEl>
                                          <p:spTgt spid="2050"/>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1000"/>
                                        <p:tgtEl>
                                          <p:spTgt spid="3">
                                            <p:txEl>
                                              <p:pRg st="1" end="1"/>
                                            </p:txEl>
                                          </p:spTgt>
                                        </p:tgtEl>
                                      </p:cBhvr>
                                    </p:animEffect>
                                    <p:anim calcmode="lin" valueType="num">
                                      <p:cBhvr>
                                        <p:cTn id="3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188640"/>
            <a:ext cx="7772400" cy="1080120"/>
          </a:xfrm>
          <a:solidFill>
            <a:srgbClr val="FFFF00"/>
          </a:solidFill>
          <a:ln w="25400">
            <a:solidFill>
              <a:schemeClr val="accent1"/>
            </a:solidFill>
          </a:ln>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Morte </a:t>
            </a:r>
            <a:r>
              <a:rPr lang="it-IT" b="1" dirty="0">
                <a:solidFill>
                  <a:srgbClr val="FF0000"/>
                </a:solidFill>
              </a:rPr>
              <a:t>cerebrale, coma, stato vegetativo e di minima </a:t>
            </a:r>
            <a:r>
              <a:rPr lang="it-IT" b="1" dirty="0" smtClean="0">
                <a:solidFill>
                  <a:srgbClr val="FF0000"/>
                </a:solidFill>
              </a:rPr>
              <a:t>coscienza</a:t>
            </a:r>
            <a:r>
              <a:rPr lang="it-IT" dirty="0"/>
              <a:t/>
            </a:r>
            <a:br>
              <a:rPr lang="it-IT" dirty="0"/>
            </a:br>
            <a:endParaRPr lang="it-IT" dirty="0"/>
          </a:p>
        </p:txBody>
      </p:sp>
      <p:sp>
        <p:nvSpPr>
          <p:cNvPr id="3" name="Sottotitolo 2"/>
          <p:cNvSpPr>
            <a:spLocks noGrp="1"/>
          </p:cNvSpPr>
          <p:nvPr>
            <p:ph type="subTitle" idx="1"/>
          </p:nvPr>
        </p:nvSpPr>
        <p:spPr>
          <a:xfrm>
            <a:off x="611560" y="1844824"/>
            <a:ext cx="7920880" cy="4752528"/>
          </a:xfrm>
          <a:solidFill>
            <a:schemeClr val="accent1">
              <a:lumMod val="20000"/>
              <a:lumOff val="80000"/>
            </a:schemeClr>
          </a:solidFill>
          <a:ln w="25400">
            <a:solidFill>
              <a:srgbClr val="FF0000"/>
            </a:solidFill>
          </a:ln>
        </p:spPr>
        <p:txBody>
          <a:bodyPr>
            <a:noAutofit/>
          </a:bodyPr>
          <a:lstStyle/>
          <a:p>
            <a:pPr algn="just"/>
            <a:r>
              <a:rPr lang="it-IT" sz="1800" b="1" dirty="0" smtClean="0">
                <a:solidFill>
                  <a:srgbClr val="FF0000"/>
                </a:solidFill>
              </a:rPr>
              <a:t>L' iscrizione all'A.I.D.O. </a:t>
            </a:r>
            <a:r>
              <a:rPr lang="it-IT" sz="1800" dirty="0" smtClean="0">
                <a:solidFill>
                  <a:schemeClr val="tx1"/>
                </a:solidFill>
              </a:rPr>
              <a:t>è gratuita e pertanto non è obbligatorio indicare, nel modulo, il versamento di una somma. Ricevuto il modulo compilato e firmato, la sede A.I.D.O. provvederà ad inviare il tesserino di adesione (Carta del donatore) all'indirizzo di residenza specificato nel modulo stesso, tramite servizio postale nazionale (salvo esplicita diversa indicazione). Il tesserino dovrà essere firmato e conservato con i documenti personali. </a:t>
            </a:r>
          </a:p>
          <a:p>
            <a:pPr algn="just"/>
            <a:r>
              <a:rPr lang="it-IT" sz="1800" b="1" dirty="0" smtClean="0">
                <a:solidFill>
                  <a:srgbClr val="FF0000"/>
                </a:solidFill>
              </a:rPr>
              <a:t>I dati dell’associato </a:t>
            </a:r>
            <a:r>
              <a:rPr lang="it-IT" sz="1800" dirty="0" smtClean="0">
                <a:solidFill>
                  <a:schemeClr val="tx1"/>
                </a:solidFill>
              </a:rPr>
              <a:t>sono inseriti nel database </a:t>
            </a:r>
            <a:r>
              <a:rPr lang="it-IT" sz="1800" b="1" dirty="0" smtClean="0">
                <a:solidFill>
                  <a:schemeClr val="tx1"/>
                </a:solidFill>
              </a:rPr>
              <a:t>“Sistema Informativo A.I.D.O.”</a:t>
            </a:r>
            <a:r>
              <a:rPr lang="it-IT" sz="1800" dirty="0" smtClean="0">
                <a:solidFill>
                  <a:schemeClr val="tx1"/>
                </a:solidFill>
              </a:rPr>
              <a:t>, comunicati al </a:t>
            </a:r>
            <a:r>
              <a:rPr lang="it-IT" sz="1800" b="1" dirty="0" smtClean="0">
                <a:solidFill>
                  <a:schemeClr val="tx1"/>
                </a:solidFill>
              </a:rPr>
              <a:t>“Sistema Informativo Trapianti”</a:t>
            </a:r>
            <a:r>
              <a:rPr lang="it-IT" sz="1800" dirty="0" smtClean="0">
                <a:solidFill>
                  <a:schemeClr val="tx1"/>
                </a:solidFill>
              </a:rPr>
              <a:t> del Ministero della Salute e quindi consultabili in tempo reale dalle Strutture Sanitarie competenti.</a:t>
            </a:r>
          </a:p>
          <a:p>
            <a:pPr algn="just"/>
            <a:r>
              <a:rPr lang="it-IT" sz="1800" b="1" dirty="0" smtClean="0">
                <a:solidFill>
                  <a:srgbClr val="FF0000"/>
                </a:solidFill>
              </a:rPr>
              <a:t>É facoltà del donatore di recedere </a:t>
            </a:r>
            <a:r>
              <a:rPr lang="it-IT" sz="1800" dirty="0" smtClean="0">
                <a:solidFill>
                  <a:schemeClr val="tx1"/>
                </a:solidFill>
              </a:rPr>
              <a:t>in qualsiasi momento dall'Associazione dandone opportuna comunicazione scritta, datata e firmata, alla Sede </a:t>
            </a:r>
            <a:r>
              <a:rPr lang="it-IT" sz="1800" dirty="0" err="1" smtClean="0">
                <a:solidFill>
                  <a:schemeClr val="tx1"/>
                </a:solidFill>
              </a:rPr>
              <a:t>A.I.D.O</a:t>
            </a:r>
            <a:r>
              <a:rPr lang="it-IT" sz="1800" dirty="0" smtClean="0">
                <a:solidFill>
                  <a:schemeClr val="tx1"/>
                </a:solidFill>
              </a:rPr>
              <a:t> che ha effettuato l'iscrizione, allegando una copia del documento di identità.</a:t>
            </a:r>
          </a:p>
          <a:p>
            <a:pPr algn="just"/>
            <a:r>
              <a:rPr lang="it-IT" sz="1800" b="1" dirty="0" smtClean="0">
                <a:solidFill>
                  <a:srgbClr val="FF0000"/>
                </a:solidFill>
              </a:rPr>
              <a:t>Contestualmente</a:t>
            </a:r>
            <a:r>
              <a:rPr lang="it-IT" sz="1800" dirty="0" smtClean="0">
                <a:solidFill>
                  <a:schemeClr val="tx1"/>
                </a:solidFill>
              </a:rPr>
              <a:t> alla comunicazione di recesso dovrà essere restituito il tesserino associativo.</a:t>
            </a:r>
          </a:p>
          <a:p>
            <a:r>
              <a:rPr lang="it-IT" sz="1400" b="1" dirty="0" smtClean="0">
                <a:solidFill>
                  <a:schemeClr val="tx1"/>
                </a:solidFill>
              </a:rPr>
              <a:t>Segreteria A.I.D.O. Nazionale</a:t>
            </a:r>
            <a:br>
              <a:rPr lang="it-IT" sz="1400" b="1" dirty="0" smtClean="0">
                <a:solidFill>
                  <a:schemeClr val="tx1"/>
                </a:solidFill>
              </a:rPr>
            </a:br>
            <a:r>
              <a:rPr lang="it-IT" sz="1400" b="1" dirty="0" smtClean="0">
                <a:solidFill>
                  <a:schemeClr val="tx1"/>
                </a:solidFill>
              </a:rPr>
              <a:t>Via Cola di Rienzo, 243</a:t>
            </a:r>
            <a:br>
              <a:rPr lang="it-IT" sz="1400" b="1" dirty="0" smtClean="0">
                <a:solidFill>
                  <a:schemeClr val="tx1"/>
                </a:solidFill>
              </a:rPr>
            </a:br>
            <a:r>
              <a:rPr lang="it-IT" sz="1400" b="1" dirty="0" smtClean="0">
                <a:solidFill>
                  <a:schemeClr val="tx1"/>
                </a:solidFill>
              </a:rPr>
              <a:t>00192 – Roma</a:t>
            </a:r>
          </a:p>
          <a:p>
            <a:pPr algn="just"/>
            <a:endParaRPr lang="it-IT" sz="1800" dirty="0" smtClean="0">
              <a:solidFill>
                <a:schemeClr val="tx1"/>
              </a:solidFill>
            </a:endParaRPr>
          </a:p>
          <a:p>
            <a:pPr algn="just"/>
            <a:endParaRPr lang="it-IT" sz="1800" dirty="0">
              <a:solidFill>
                <a:schemeClr val="tx1"/>
              </a:solidFill>
            </a:endParaRPr>
          </a:p>
        </p:txBody>
      </p:sp>
      <p:sp>
        <p:nvSpPr>
          <p:cNvPr id="5" name="Segnaposto data 4"/>
          <p:cNvSpPr>
            <a:spLocks noGrp="1"/>
          </p:cNvSpPr>
          <p:nvPr>
            <p:ph type="dt" sz="half" idx="10"/>
          </p:nvPr>
        </p:nvSpPr>
        <p:spPr/>
        <p:txBody>
          <a:bodyPr/>
          <a:lstStyle/>
          <a:p>
            <a:fld id="{5572AFAA-DAB1-4534-A4B5-B871BBA10F63}" type="datetime1">
              <a:rPr lang="it-IT" smtClean="0"/>
              <a:pPr/>
              <a:t>16/06/2020</a:t>
            </a:fld>
            <a:endParaRPr lang="it-IT"/>
          </a:p>
        </p:txBody>
      </p:sp>
      <p:sp>
        <p:nvSpPr>
          <p:cNvPr id="6" name="Segnaposto numero diapositiva 5"/>
          <p:cNvSpPr>
            <a:spLocks noGrp="1"/>
          </p:cNvSpPr>
          <p:nvPr>
            <p:ph type="sldNum" sz="quarter" idx="12"/>
          </p:nvPr>
        </p:nvSpPr>
        <p:spPr/>
        <p:txBody>
          <a:bodyPr/>
          <a:lstStyle/>
          <a:p>
            <a:fld id="{927500FC-9F64-46AB-8A17-FA51311D0CC1}" type="slidenum">
              <a:rPr lang="it-IT" smtClean="0"/>
              <a:pPr/>
              <a:t>15</a:t>
            </a:fld>
            <a:endParaRPr lang="it-IT"/>
          </a:p>
        </p:txBody>
      </p:sp>
      <p:sp>
        <p:nvSpPr>
          <p:cNvPr id="8" name="CasellaDiTesto 7"/>
          <p:cNvSpPr txBox="1"/>
          <p:nvPr/>
        </p:nvSpPr>
        <p:spPr>
          <a:xfrm>
            <a:off x="971600" y="1340768"/>
            <a:ext cx="7200800" cy="461665"/>
          </a:xfrm>
          <a:prstGeom prst="rect">
            <a:avLst/>
          </a:prstGeom>
          <a:noFill/>
        </p:spPr>
        <p:txBody>
          <a:bodyPr wrap="square" rtlCol="0">
            <a:spAutoFit/>
          </a:bodyPr>
          <a:lstStyle/>
          <a:p>
            <a:pPr algn="ctr" fontAlgn="base"/>
            <a:r>
              <a:rPr lang="it-IT" sz="2400" b="1" dirty="0" smtClean="0">
                <a:solidFill>
                  <a:srgbClr val="0070C0"/>
                </a:solidFill>
              </a:rPr>
              <a:t>A.I.D.O. (Associazione Italiana Donazione Organi)</a:t>
            </a:r>
          </a:p>
        </p:txBody>
      </p:sp>
      <p:pic>
        <p:nvPicPr>
          <p:cNvPr id="1026" name="Picture 2" descr="C:\Users\Master\Desktop\Ultimi lavori\Foto\aido_0.png"/>
          <p:cNvPicPr>
            <a:picLocks noChangeAspect="1" noChangeArrowheads="1"/>
          </p:cNvPicPr>
          <p:nvPr/>
        </p:nvPicPr>
        <p:blipFill>
          <a:blip r:embed="rId2" cstate="print"/>
          <a:srcRect/>
          <a:stretch>
            <a:fillRect/>
          </a:stretch>
        </p:blipFill>
        <p:spPr bwMode="auto">
          <a:xfrm>
            <a:off x="7596336" y="5589240"/>
            <a:ext cx="936103" cy="93610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Effect transition="in" filter="wheel(4)">
                                      <p:cBhvr>
                                        <p:cTn id="14" dur="2000"/>
                                        <p:tgtEl>
                                          <p:spTgt spid="1026"/>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1000"/>
                                        <p:tgtEl>
                                          <p:spTgt spid="3">
                                            <p:txEl>
                                              <p:pRg st="1" end="1"/>
                                            </p:txEl>
                                          </p:spTgt>
                                        </p:tgtEl>
                                      </p:cBhvr>
                                    </p:animEffect>
                                    <p:anim calcmode="lin" valueType="num">
                                      <p:cBhvr>
                                        <p:cTn id="3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Effect transition="in" filter="fade">
                                      <p:cBhvr>
                                        <p:cTn id="40" dur="1000"/>
                                        <p:tgtEl>
                                          <p:spTgt spid="3">
                                            <p:txEl>
                                              <p:pRg st="2" end="2"/>
                                            </p:txEl>
                                          </p:spTgt>
                                        </p:tgtEl>
                                      </p:cBhvr>
                                    </p:animEffect>
                                    <p:anim calcmode="lin" valueType="num">
                                      <p:cBhvr>
                                        <p:cTn id="4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animEffect transition="in" filter="fade">
                                      <p:cBhvr>
                                        <p:cTn id="47" dur="1000"/>
                                        <p:tgtEl>
                                          <p:spTgt spid="3">
                                            <p:txEl>
                                              <p:pRg st="3" end="3"/>
                                            </p:txEl>
                                          </p:spTgt>
                                        </p:tgtEl>
                                      </p:cBhvr>
                                    </p:animEffect>
                                    <p:anim calcmode="lin" valueType="num">
                                      <p:cBhvr>
                                        <p:cTn id="4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3">
                                            <p:txEl>
                                              <p:pRg st="4" end="4"/>
                                            </p:txEl>
                                          </p:spTgt>
                                        </p:tgtEl>
                                        <p:attrNameLst>
                                          <p:attrName>style.visibility</p:attrName>
                                        </p:attrNameLst>
                                      </p:cBhvr>
                                      <p:to>
                                        <p:strVal val="visible"/>
                                      </p:to>
                                    </p:set>
                                    <p:animEffect transition="in" filter="fade">
                                      <p:cBhvr>
                                        <p:cTn id="54" dur="1000"/>
                                        <p:tgtEl>
                                          <p:spTgt spid="3">
                                            <p:txEl>
                                              <p:pRg st="4" end="4"/>
                                            </p:txEl>
                                          </p:spTgt>
                                        </p:tgtEl>
                                      </p:cBhvr>
                                    </p:animEffect>
                                    <p:anim calcmode="lin" valueType="num">
                                      <p:cBhvr>
                                        <p:cTn id="5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188640"/>
            <a:ext cx="7772400" cy="1080120"/>
          </a:xfrm>
          <a:solidFill>
            <a:srgbClr val="FFFF00"/>
          </a:solidFill>
          <a:ln w="25400">
            <a:solidFill>
              <a:schemeClr val="accent1"/>
            </a:solidFill>
          </a:ln>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Morte </a:t>
            </a:r>
            <a:r>
              <a:rPr lang="it-IT" b="1" dirty="0">
                <a:solidFill>
                  <a:srgbClr val="FF0000"/>
                </a:solidFill>
              </a:rPr>
              <a:t>cerebrale, coma, stato vegetativo e di minima </a:t>
            </a:r>
            <a:r>
              <a:rPr lang="it-IT" b="1" dirty="0" smtClean="0">
                <a:solidFill>
                  <a:srgbClr val="FF0000"/>
                </a:solidFill>
              </a:rPr>
              <a:t>coscienza</a:t>
            </a:r>
            <a:r>
              <a:rPr lang="it-IT" dirty="0"/>
              <a:t/>
            </a:r>
            <a:br>
              <a:rPr lang="it-IT" dirty="0"/>
            </a:br>
            <a:endParaRPr lang="it-IT" dirty="0"/>
          </a:p>
        </p:txBody>
      </p:sp>
      <p:sp>
        <p:nvSpPr>
          <p:cNvPr id="5" name="Segnaposto data 4"/>
          <p:cNvSpPr>
            <a:spLocks noGrp="1"/>
          </p:cNvSpPr>
          <p:nvPr>
            <p:ph type="dt" sz="half" idx="10"/>
          </p:nvPr>
        </p:nvSpPr>
        <p:spPr/>
        <p:txBody>
          <a:bodyPr/>
          <a:lstStyle/>
          <a:p>
            <a:fld id="{5572AFAA-DAB1-4534-A4B5-B871BBA10F63}" type="datetime1">
              <a:rPr lang="it-IT" smtClean="0"/>
              <a:pPr/>
              <a:t>16/06/2020</a:t>
            </a:fld>
            <a:endParaRPr lang="it-IT"/>
          </a:p>
        </p:txBody>
      </p:sp>
      <p:sp>
        <p:nvSpPr>
          <p:cNvPr id="6" name="Segnaposto numero diapositiva 5"/>
          <p:cNvSpPr>
            <a:spLocks noGrp="1"/>
          </p:cNvSpPr>
          <p:nvPr>
            <p:ph type="sldNum" sz="quarter" idx="12"/>
          </p:nvPr>
        </p:nvSpPr>
        <p:spPr/>
        <p:txBody>
          <a:bodyPr/>
          <a:lstStyle/>
          <a:p>
            <a:fld id="{927500FC-9F64-46AB-8A17-FA51311D0CC1}" type="slidenum">
              <a:rPr lang="it-IT" smtClean="0"/>
              <a:pPr/>
              <a:t>16</a:t>
            </a:fld>
            <a:endParaRPr lang="it-IT"/>
          </a:p>
        </p:txBody>
      </p:sp>
      <p:sp>
        <p:nvSpPr>
          <p:cNvPr id="8" name="CasellaDiTesto 7"/>
          <p:cNvSpPr txBox="1"/>
          <p:nvPr/>
        </p:nvSpPr>
        <p:spPr>
          <a:xfrm>
            <a:off x="251520" y="1340768"/>
            <a:ext cx="8640960" cy="461665"/>
          </a:xfrm>
          <a:prstGeom prst="rect">
            <a:avLst/>
          </a:prstGeom>
          <a:noFill/>
        </p:spPr>
        <p:txBody>
          <a:bodyPr wrap="square" rtlCol="0">
            <a:spAutoFit/>
          </a:bodyPr>
          <a:lstStyle/>
          <a:p>
            <a:pPr algn="ctr"/>
            <a:r>
              <a:rPr lang="it-IT" sz="2400" b="1" dirty="0" smtClean="0">
                <a:solidFill>
                  <a:srgbClr val="0070C0"/>
                </a:solidFill>
              </a:rPr>
              <a:t>In gioco ci sono due diverse concezioni della vita umana</a:t>
            </a:r>
            <a:endParaRPr lang="it-IT" sz="2400" b="1" dirty="0">
              <a:solidFill>
                <a:srgbClr val="0070C0"/>
              </a:solidFill>
            </a:endParaRPr>
          </a:p>
        </p:txBody>
      </p:sp>
      <p:sp>
        <p:nvSpPr>
          <p:cNvPr id="10" name="CasellaDiTesto 9"/>
          <p:cNvSpPr txBox="1"/>
          <p:nvPr/>
        </p:nvSpPr>
        <p:spPr>
          <a:xfrm>
            <a:off x="251520" y="1916832"/>
            <a:ext cx="8568952" cy="1200329"/>
          </a:xfrm>
          <a:prstGeom prst="rect">
            <a:avLst/>
          </a:prstGeom>
          <a:solidFill>
            <a:schemeClr val="accent1">
              <a:lumMod val="20000"/>
              <a:lumOff val="80000"/>
            </a:schemeClr>
          </a:solidFill>
          <a:ln w="25400">
            <a:solidFill>
              <a:srgbClr val="FF0000"/>
            </a:solidFill>
          </a:ln>
        </p:spPr>
        <p:txBody>
          <a:bodyPr wrap="square" rtlCol="0">
            <a:spAutoFit/>
          </a:bodyPr>
          <a:lstStyle/>
          <a:p>
            <a:pPr algn="just"/>
            <a:r>
              <a:rPr lang="it-IT" b="1" dirty="0" smtClean="0">
                <a:solidFill>
                  <a:srgbClr val="FF0000"/>
                </a:solidFill>
              </a:rPr>
              <a:t>Uno di matrice religiosa</a:t>
            </a:r>
            <a:r>
              <a:rPr lang="it-IT" b="1" i="1" dirty="0" smtClean="0">
                <a:solidFill>
                  <a:srgbClr val="FF0000"/>
                </a:solidFill>
              </a:rPr>
              <a:t> </a:t>
            </a:r>
            <a:r>
              <a:rPr lang="it-IT" dirty="0" smtClean="0"/>
              <a:t>rappresentato dalla bioetica cattolica centrata sul concetto di dignità della persona come valore fondante, e di conseguenza, sulla sacralità della vita;</a:t>
            </a:r>
          </a:p>
          <a:p>
            <a:pPr algn="just"/>
            <a:r>
              <a:rPr lang="it-IT" b="1" dirty="0" smtClean="0">
                <a:solidFill>
                  <a:srgbClr val="FF0000"/>
                </a:solidFill>
              </a:rPr>
              <a:t>L’altro di matrice laica</a:t>
            </a:r>
            <a:r>
              <a:rPr lang="it-IT" dirty="0" smtClean="0"/>
              <a:t>, rappresentato dalla nozione di qualità della vita come valore basilare dell’esistenza umana.</a:t>
            </a:r>
            <a:endParaRPr lang="it-IT" b="1" dirty="0">
              <a:solidFill>
                <a:srgbClr val="0070C0"/>
              </a:solidFill>
            </a:endParaRPr>
          </a:p>
        </p:txBody>
      </p:sp>
      <p:sp>
        <p:nvSpPr>
          <p:cNvPr id="11" name="CasellaDiTesto 10"/>
          <p:cNvSpPr txBox="1"/>
          <p:nvPr/>
        </p:nvSpPr>
        <p:spPr>
          <a:xfrm>
            <a:off x="251520" y="3284984"/>
            <a:ext cx="8568952" cy="1200329"/>
          </a:xfrm>
          <a:prstGeom prst="rect">
            <a:avLst/>
          </a:prstGeom>
          <a:solidFill>
            <a:schemeClr val="accent1">
              <a:lumMod val="20000"/>
              <a:lumOff val="80000"/>
            </a:schemeClr>
          </a:solidFill>
          <a:ln w="25400">
            <a:solidFill>
              <a:srgbClr val="FF0000"/>
            </a:solidFill>
          </a:ln>
        </p:spPr>
        <p:txBody>
          <a:bodyPr wrap="square" rtlCol="0">
            <a:spAutoFit/>
          </a:bodyPr>
          <a:lstStyle/>
          <a:p>
            <a:pPr algn="just"/>
            <a:r>
              <a:rPr lang="it-IT" b="1" dirty="0" smtClean="0">
                <a:solidFill>
                  <a:srgbClr val="FF0000"/>
                </a:solidFill>
              </a:rPr>
              <a:t>La diversità principale </a:t>
            </a:r>
            <a:r>
              <a:rPr lang="it-IT" dirty="0" smtClean="0"/>
              <a:t>tra i due sistemi riguarda il “</a:t>
            </a:r>
            <a:r>
              <a:rPr lang="it-IT" b="1" dirty="0" smtClean="0"/>
              <a:t>fondamento etico</a:t>
            </a:r>
            <a:r>
              <a:rPr lang="it-IT" dirty="0" smtClean="0"/>
              <a:t>”, ossia la visione di uomo e di verità morale da porre alla base delle singole questioni bioetiche.</a:t>
            </a:r>
          </a:p>
          <a:p>
            <a:pPr algn="just"/>
            <a:r>
              <a:rPr lang="it-IT" b="1" dirty="0" smtClean="0">
                <a:solidFill>
                  <a:srgbClr val="FF0000"/>
                </a:solidFill>
              </a:rPr>
              <a:t>È evidente, che questa differenza</a:t>
            </a:r>
            <a:r>
              <a:rPr lang="it-IT" dirty="0" smtClean="0"/>
              <a:t>, comporta modi antitetici di porsi di fronte alle problematiche esistenziali della persona come pure, a volte, alla cura e all’assistenza.</a:t>
            </a:r>
            <a:endParaRPr lang="it-IT" b="1" dirty="0">
              <a:solidFill>
                <a:srgbClr val="0070C0"/>
              </a:solidFill>
            </a:endParaRPr>
          </a:p>
        </p:txBody>
      </p:sp>
      <p:sp>
        <p:nvSpPr>
          <p:cNvPr id="9" name="CasellaDiTesto 8"/>
          <p:cNvSpPr txBox="1"/>
          <p:nvPr/>
        </p:nvSpPr>
        <p:spPr>
          <a:xfrm>
            <a:off x="251520" y="4653136"/>
            <a:ext cx="8568952" cy="1200329"/>
          </a:xfrm>
          <a:prstGeom prst="rect">
            <a:avLst/>
          </a:prstGeom>
          <a:solidFill>
            <a:schemeClr val="accent1">
              <a:lumMod val="20000"/>
              <a:lumOff val="80000"/>
            </a:schemeClr>
          </a:solidFill>
          <a:ln w="25400">
            <a:solidFill>
              <a:srgbClr val="FF0000"/>
            </a:solidFill>
          </a:ln>
        </p:spPr>
        <p:txBody>
          <a:bodyPr wrap="square" rtlCol="0">
            <a:spAutoFit/>
          </a:bodyPr>
          <a:lstStyle/>
          <a:p>
            <a:r>
              <a:rPr lang="it-IT" b="1" dirty="0" smtClean="0">
                <a:solidFill>
                  <a:srgbClr val="FF0000"/>
                </a:solidFill>
              </a:rPr>
              <a:t>Si ha l’impressione</a:t>
            </a:r>
            <a:r>
              <a:rPr lang="it-IT" dirty="0" smtClean="0"/>
              <a:t>, che la cultura laica non solo fatichi a confrontarsi con le istanze di tipo</a:t>
            </a:r>
          </a:p>
          <a:p>
            <a:r>
              <a:rPr lang="it-IT" dirty="0" smtClean="0"/>
              <a:t>religioso, ma tenti di rivendicare a sé il monopolio della razionalità e della ragionevolezza.</a:t>
            </a:r>
          </a:p>
          <a:p>
            <a:pPr algn="just"/>
            <a:r>
              <a:rPr lang="it-IT" b="1" dirty="0" smtClean="0">
                <a:solidFill>
                  <a:srgbClr val="FF0000"/>
                </a:solidFill>
              </a:rPr>
              <a:t>Eppure</a:t>
            </a:r>
            <a:r>
              <a:rPr lang="it-IT" dirty="0" smtClean="0"/>
              <a:t>, </a:t>
            </a:r>
            <a:r>
              <a:rPr lang="it-IT" b="1" dirty="0" smtClean="0"/>
              <a:t>l’</a:t>
            </a:r>
            <a:r>
              <a:rPr lang="it-IT" b="1" i="1" dirty="0" err="1" smtClean="0"/>
              <a:t>Encyclopedia</a:t>
            </a:r>
            <a:r>
              <a:rPr lang="it-IT" b="1" i="1" dirty="0" smtClean="0"/>
              <a:t> </a:t>
            </a:r>
            <a:r>
              <a:rPr lang="it-IT" b="1" i="1" dirty="0" err="1" smtClean="0"/>
              <a:t>of</a:t>
            </a:r>
            <a:r>
              <a:rPr lang="it-IT" b="1" i="1" dirty="0" smtClean="0"/>
              <a:t> </a:t>
            </a:r>
            <a:r>
              <a:rPr lang="it-IT" b="1" i="1" dirty="0" err="1" smtClean="0"/>
              <a:t>Bioethics</a:t>
            </a:r>
            <a:r>
              <a:rPr lang="it-IT" i="1" dirty="0" smtClean="0"/>
              <a:t>, </a:t>
            </a:r>
            <a:r>
              <a:rPr lang="it-IT" dirty="0" smtClean="0"/>
              <a:t>sottolinea l’essenziale contributo offerto dalle tradizioni religiose nella costituzione della bioetica.</a:t>
            </a:r>
            <a:endParaRPr lang="it-IT"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1" grpId="0" animBg="1"/>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188640"/>
            <a:ext cx="7772400" cy="1080120"/>
          </a:xfrm>
          <a:solidFill>
            <a:srgbClr val="FFFF00"/>
          </a:solidFill>
          <a:ln w="25400">
            <a:solidFill>
              <a:schemeClr val="accent1"/>
            </a:solidFill>
          </a:ln>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Morte </a:t>
            </a:r>
            <a:r>
              <a:rPr lang="it-IT" b="1" dirty="0">
                <a:solidFill>
                  <a:srgbClr val="FF0000"/>
                </a:solidFill>
              </a:rPr>
              <a:t>cerebrale, coma, stato vegetativo e di minima </a:t>
            </a:r>
            <a:r>
              <a:rPr lang="it-IT" b="1" dirty="0" smtClean="0">
                <a:solidFill>
                  <a:srgbClr val="FF0000"/>
                </a:solidFill>
              </a:rPr>
              <a:t>coscienza</a:t>
            </a:r>
            <a:r>
              <a:rPr lang="it-IT" dirty="0"/>
              <a:t/>
            </a:r>
            <a:br>
              <a:rPr lang="it-IT" dirty="0"/>
            </a:br>
            <a:endParaRPr lang="it-IT" dirty="0"/>
          </a:p>
        </p:txBody>
      </p:sp>
      <p:sp>
        <p:nvSpPr>
          <p:cNvPr id="5" name="Segnaposto data 4"/>
          <p:cNvSpPr>
            <a:spLocks noGrp="1"/>
          </p:cNvSpPr>
          <p:nvPr>
            <p:ph type="dt" sz="half" idx="10"/>
          </p:nvPr>
        </p:nvSpPr>
        <p:spPr/>
        <p:txBody>
          <a:bodyPr/>
          <a:lstStyle/>
          <a:p>
            <a:fld id="{5572AFAA-DAB1-4534-A4B5-B871BBA10F63}" type="datetime1">
              <a:rPr lang="it-IT" smtClean="0"/>
              <a:pPr/>
              <a:t>16/06/2020</a:t>
            </a:fld>
            <a:endParaRPr lang="it-IT"/>
          </a:p>
        </p:txBody>
      </p:sp>
      <p:sp>
        <p:nvSpPr>
          <p:cNvPr id="6" name="Segnaposto numero diapositiva 5"/>
          <p:cNvSpPr>
            <a:spLocks noGrp="1"/>
          </p:cNvSpPr>
          <p:nvPr>
            <p:ph type="sldNum" sz="quarter" idx="12"/>
          </p:nvPr>
        </p:nvSpPr>
        <p:spPr/>
        <p:txBody>
          <a:bodyPr/>
          <a:lstStyle/>
          <a:p>
            <a:fld id="{927500FC-9F64-46AB-8A17-FA51311D0CC1}" type="slidenum">
              <a:rPr lang="it-IT" smtClean="0"/>
              <a:pPr/>
              <a:t>17</a:t>
            </a:fld>
            <a:endParaRPr lang="it-IT"/>
          </a:p>
        </p:txBody>
      </p:sp>
      <p:sp>
        <p:nvSpPr>
          <p:cNvPr id="8" name="CasellaDiTesto 7"/>
          <p:cNvSpPr txBox="1"/>
          <p:nvPr/>
        </p:nvSpPr>
        <p:spPr>
          <a:xfrm>
            <a:off x="683568" y="1340768"/>
            <a:ext cx="7920880" cy="461665"/>
          </a:xfrm>
          <a:prstGeom prst="rect">
            <a:avLst/>
          </a:prstGeom>
          <a:noFill/>
        </p:spPr>
        <p:txBody>
          <a:bodyPr wrap="square" rtlCol="0">
            <a:spAutoFit/>
          </a:bodyPr>
          <a:lstStyle/>
          <a:p>
            <a:pPr algn="ctr"/>
            <a:r>
              <a:rPr lang="it-IT" sz="2400" b="1" dirty="0" smtClean="0">
                <a:solidFill>
                  <a:srgbClr val="0070C0"/>
                </a:solidFill>
              </a:rPr>
              <a:t>Alcuni casi hanno infiammato il dibattito sul fine  vita</a:t>
            </a:r>
            <a:endParaRPr lang="it-IT" sz="2400" b="1" dirty="0">
              <a:solidFill>
                <a:srgbClr val="0070C0"/>
              </a:solidFill>
            </a:endParaRPr>
          </a:p>
        </p:txBody>
      </p:sp>
      <p:sp>
        <p:nvSpPr>
          <p:cNvPr id="10" name="CasellaDiTesto 9"/>
          <p:cNvSpPr txBox="1"/>
          <p:nvPr/>
        </p:nvSpPr>
        <p:spPr>
          <a:xfrm>
            <a:off x="251520" y="1916832"/>
            <a:ext cx="8568952" cy="1754326"/>
          </a:xfrm>
          <a:prstGeom prst="rect">
            <a:avLst/>
          </a:prstGeom>
          <a:solidFill>
            <a:schemeClr val="accent1">
              <a:lumMod val="20000"/>
              <a:lumOff val="80000"/>
            </a:schemeClr>
          </a:solidFill>
          <a:ln w="25400">
            <a:solidFill>
              <a:srgbClr val="FF0000"/>
            </a:solidFill>
          </a:ln>
        </p:spPr>
        <p:txBody>
          <a:bodyPr wrap="square" rtlCol="0">
            <a:spAutoFit/>
          </a:bodyPr>
          <a:lstStyle/>
          <a:p>
            <a:pPr algn="just">
              <a:buFontTx/>
              <a:buChar char="-"/>
            </a:pPr>
            <a:r>
              <a:rPr lang="it-IT" b="1" dirty="0" smtClean="0"/>
              <a:t>  Theresa Marie Schindler Schiavo (2005)</a:t>
            </a:r>
          </a:p>
          <a:p>
            <a:pPr algn="just">
              <a:buFontTx/>
              <a:buChar char="-"/>
            </a:pPr>
            <a:r>
              <a:rPr lang="it-IT" b="1" dirty="0" smtClean="0">
                <a:solidFill>
                  <a:srgbClr val="0070C0"/>
                </a:solidFill>
              </a:rPr>
              <a:t>  </a:t>
            </a:r>
            <a:r>
              <a:rPr lang="it-IT" b="1" dirty="0" smtClean="0"/>
              <a:t>Piergiorgio </a:t>
            </a:r>
            <a:r>
              <a:rPr lang="it-IT" b="1" dirty="0" err="1" smtClean="0"/>
              <a:t>Welby</a:t>
            </a:r>
            <a:r>
              <a:rPr lang="it-IT" b="1" dirty="0" smtClean="0"/>
              <a:t> (2006)</a:t>
            </a:r>
            <a:endParaRPr lang="it-IT" b="1" dirty="0" smtClean="0">
              <a:solidFill>
                <a:srgbClr val="0070C0"/>
              </a:solidFill>
            </a:endParaRPr>
          </a:p>
          <a:p>
            <a:pPr algn="just">
              <a:buFontTx/>
              <a:buChar char="-"/>
            </a:pPr>
            <a:r>
              <a:rPr lang="it-IT" b="1" dirty="0" smtClean="0"/>
              <a:t>  </a:t>
            </a:r>
            <a:r>
              <a:rPr lang="it-IT" b="1" dirty="0" err="1" smtClean="0"/>
              <a:t>Chantal</a:t>
            </a:r>
            <a:r>
              <a:rPr lang="it-IT" b="1" dirty="0" smtClean="0"/>
              <a:t> </a:t>
            </a:r>
            <a:r>
              <a:rPr lang="it-IT" b="1" dirty="0" err="1" smtClean="0"/>
              <a:t>Sébire</a:t>
            </a:r>
            <a:r>
              <a:rPr lang="it-IT" b="1" dirty="0" smtClean="0"/>
              <a:t> (2008)</a:t>
            </a:r>
          </a:p>
          <a:p>
            <a:pPr algn="just">
              <a:buFontTx/>
              <a:buChar char="-"/>
            </a:pPr>
            <a:r>
              <a:rPr lang="it-IT" b="1" dirty="0" smtClean="0"/>
              <a:t>  </a:t>
            </a:r>
            <a:r>
              <a:rPr lang="it-IT" b="1" dirty="0" err="1" smtClean="0"/>
              <a:t>Eluana</a:t>
            </a:r>
            <a:r>
              <a:rPr lang="it-IT" b="1" dirty="0" smtClean="0"/>
              <a:t> </a:t>
            </a:r>
            <a:r>
              <a:rPr lang="it-IT" b="1" dirty="0" err="1" smtClean="0"/>
              <a:t>Englaro</a:t>
            </a:r>
            <a:r>
              <a:rPr lang="it-IT" b="1" dirty="0" smtClean="0"/>
              <a:t> (2009)</a:t>
            </a:r>
          </a:p>
          <a:p>
            <a:pPr algn="just">
              <a:buFontTx/>
              <a:buChar char="-"/>
            </a:pPr>
            <a:r>
              <a:rPr lang="it-IT" b="1" dirty="0" smtClean="0">
                <a:solidFill>
                  <a:srgbClr val="0070C0"/>
                </a:solidFill>
              </a:rPr>
              <a:t> </a:t>
            </a:r>
            <a:r>
              <a:rPr lang="it-IT" b="1" dirty="0" smtClean="0"/>
              <a:t> Fabiano </a:t>
            </a:r>
            <a:r>
              <a:rPr lang="it-IT" b="1" dirty="0" err="1" smtClean="0"/>
              <a:t>Antoniani</a:t>
            </a:r>
            <a:r>
              <a:rPr lang="it-IT" b="1" dirty="0" smtClean="0"/>
              <a:t> - DJ </a:t>
            </a:r>
            <a:r>
              <a:rPr lang="it-IT" b="1" dirty="0" err="1" smtClean="0"/>
              <a:t>Fabo</a:t>
            </a:r>
            <a:r>
              <a:rPr lang="it-IT" b="1" dirty="0" smtClean="0"/>
              <a:t> (2017)</a:t>
            </a:r>
          </a:p>
          <a:p>
            <a:pPr algn="just">
              <a:buFontTx/>
              <a:buChar char="-"/>
            </a:pPr>
            <a:r>
              <a:rPr lang="it-IT" b="1" dirty="0" smtClean="0">
                <a:solidFill>
                  <a:srgbClr val="0070C0"/>
                </a:solidFill>
              </a:rPr>
              <a:t>  </a:t>
            </a:r>
            <a:r>
              <a:rPr lang="it-IT" b="1" dirty="0" smtClean="0"/>
              <a:t>Vincent </a:t>
            </a:r>
            <a:r>
              <a:rPr lang="it-IT" b="1" dirty="0" err="1" smtClean="0"/>
              <a:t>Humbert</a:t>
            </a:r>
            <a:r>
              <a:rPr lang="it-IT" b="1" dirty="0" smtClean="0"/>
              <a:t> (2019)</a:t>
            </a:r>
          </a:p>
        </p:txBody>
      </p:sp>
      <p:sp>
        <p:nvSpPr>
          <p:cNvPr id="11" name="CasellaDiTesto 10"/>
          <p:cNvSpPr txBox="1"/>
          <p:nvPr/>
        </p:nvSpPr>
        <p:spPr>
          <a:xfrm>
            <a:off x="251520" y="3933056"/>
            <a:ext cx="8568952" cy="2031325"/>
          </a:xfrm>
          <a:prstGeom prst="rect">
            <a:avLst/>
          </a:prstGeom>
          <a:solidFill>
            <a:schemeClr val="accent1">
              <a:lumMod val="20000"/>
              <a:lumOff val="80000"/>
            </a:schemeClr>
          </a:solidFill>
          <a:ln w="25400">
            <a:solidFill>
              <a:srgbClr val="FF0000"/>
            </a:solidFill>
          </a:ln>
        </p:spPr>
        <p:txBody>
          <a:bodyPr wrap="square" rtlCol="0">
            <a:spAutoFit/>
          </a:bodyPr>
          <a:lstStyle/>
          <a:p>
            <a:pPr algn="just"/>
            <a:r>
              <a:rPr lang="it-IT" b="1" dirty="0" smtClean="0">
                <a:solidFill>
                  <a:srgbClr val="FF0000"/>
                </a:solidFill>
              </a:rPr>
              <a:t>Questi e tanti altri casi </a:t>
            </a:r>
            <a:r>
              <a:rPr lang="it-IT" dirty="0" smtClean="0"/>
              <a:t>di persone con gravi forme di disabilità hanno acceso un dibattito serrato sul fine vita e sui comportamenti da tenere.</a:t>
            </a:r>
          </a:p>
          <a:p>
            <a:pPr algn="just"/>
            <a:r>
              <a:rPr lang="it-IT" b="1" dirty="0" smtClean="0">
                <a:solidFill>
                  <a:srgbClr val="FF0000"/>
                </a:solidFill>
              </a:rPr>
              <a:t>Le risposte non sono di facile soluzione</a:t>
            </a:r>
            <a:r>
              <a:rPr lang="it-IT" b="1" dirty="0" smtClean="0"/>
              <a:t>, </a:t>
            </a:r>
            <a:r>
              <a:rPr lang="it-IT" dirty="0" smtClean="0"/>
              <a:t>visto che investono sensibilità ed aspetti di tipo affettivo, medico, bioetico, culturale, sociale e religioso.  </a:t>
            </a:r>
          </a:p>
          <a:p>
            <a:pPr algn="just"/>
            <a:r>
              <a:rPr lang="it-IT" b="1" dirty="0" smtClean="0">
                <a:solidFill>
                  <a:srgbClr val="FF0000"/>
                </a:solidFill>
              </a:rPr>
              <a:t>Su due punti, </a:t>
            </a:r>
            <a:r>
              <a:rPr lang="it-IT" dirty="0" smtClean="0"/>
              <a:t>tutte le componenti del dibattito sembrano convergere: </a:t>
            </a:r>
            <a:r>
              <a:rPr lang="it-IT" b="1" dirty="0" smtClean="0"/>
              <a:t>no all’accanimento terapeutico </a:t>
            </a:r>
            <a:r>
              <a:rPr lang="it-IT" dirty="0" smtClean="0"/>
              <a:t>e la necessità </a:t>
            </a:r>
            <a:r>
              <a:rPr lang="it-IT" b="1" dirty="0" smtClean="0"/>
              <a:t>di provvedimenti legislativi </a:t>
            </a:r>
            <a:r>
              <a:rPr lang="it-IT" dirty="0" smtClean="0"/>
              <a:t>che salvaguardino le istanze e le </a:t>
            </a:r>
            <a:r>
              <a:rPr lang="it-IT" dirty="0" err="1" smtClean="0"/>
              <a:t>sensiblità</a:t>
            </a:r>
            <a:r>
              <a:rPr lang="it-IT" dirty="0" smtClean="0"/>
              <a:t> di ciascuno. </a:t>
            </a:r>
            <a:endParaRPr lang="it-IT" b="1" dirty="0">
              <a:solidFill>
                <a:srgbClr val="0070C0"/>
              </a:solidFill>
            </a:endParaRPr>
          </a:p>
        </p:txBody>
      </p:sp>
      <p:pic>
        <p:nvPicPr>
          <p:cNvPr id="6146" name="Picture 2" descr="C:\Users\Master\Desktop\Ultimi lavori\Foto\eu3.jpg"/>
          <p:cNvPicPr>
            <a:picLocks noChangeAspect="1" noChangeArrowheads="1"/>
          </p:cNvPicPr>
          <p:nvPr/>
        </p:nvPicPr>
        <p:blipFill>
          <a:blip r:embed="rId2" cstate="print"/>
          <a:srcRect/>
          <a:stretch>
            <a:fillRect/>
          </a:stretch>
        </p:blipFill>
        <p:spPr bwMode="auto">
          <a:xfrm>
            <a:off x="6300192" y="1988840"/>
            <a:ext cx="2422401" cy="159161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6146"/>
                                        </p:tgtEl>
                                        <p:attrNameLst>
                                          <p:attrName>style.visibility</p:attrName>
                                        </p:attrNameLst>
                                      </p:cBhvr>
                                      <p:to>
                                        <p:strVal val="visible"/>
                                      </p:to>
                                    </p:set>
                                    <p:animEffect transition="in" filter="wheel(4)">
                                      <p:cBhvr>
                                        <p:cTn id="14" dur="2000"/>
                                        <p:tgtEl>
                                          <p:spTgt spid="6146"/>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anim calcmode="lin" valueType="num">
                                      <p:cBhvr>
                                        <p:cTn id="20" dur="1000" fill="hold"/>
                                        <p:tgtEl>
                                          <p:spTgt spid="10"/>
                                        </p:tgtEl>
                                        <p:attrNameLst>
                                          <p:attrName>ppt_x</p:attrName>
                                        </p:attrNameLst>
                                      </p:cBhvr>
                                      <p:tavLst>
                                        <p:tav tm="0">
                                          <p:val>
                                            <p:strVal val="#ppt_x"/>
                                          </p:val>
                                        </p:tav>
                                        <p:tav tm="100000">
                                          <p:val>
                                            <p:strVal val="#ppt_x"/>
                                          </p:val>
                                        </p:tav>
                                      </p:tavLst>
                                    </p:anim>
                                    <p:anim calcmode="lin" valueType="num">
                                      <p:cBhvr>
                                        <p:cTn id="2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1000"/>
                                        <p:tgtEl>
                                          <p:spTgt spid="11"/>
                                        </p:tgtEl>
                                      </p:cBhvr>
                                    </p:animEffect>
                                    <p:anim calcmode="lin" valueType="num">
                                      <p:cBhvr>
                                        <p:cTn id="27" dur="1000" fill="hold"/>
                                        <p:tgtEl>
                                          <p:spTgt spid="11"/>
                                        </p:tgtEl>
                                        <p:attrNameLst>
                                          <p:attrName>ppt_x</p:attrName>
                                        </p:attrNameLst>
                                      </p:cBhvr>
                                      <p:tavLst>
                                        <p:tav tm="0">
                                          <p:val>
                                            <p:strVal val="#ppt_x"/>
                                          </p:val>
                                        </p:tav>
                                        <p:tav tm="100000">
                                          <p:val>
                                            <p:strVal val="#ppt_x"/>
                                          </p:val>
                                        </p:tav>
                                      </p:tavLst>
                                    </p:anim>
                                    <p:anim calcmode="lin" valueType="num">
                                      <p:cBhvr>
                                        <p:cTn id="2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188640"/>
            <a:ext cx="7772400" cy="1080120"/>
          </a:xfrm>
          <a:solidFill>
            <a:srgbClr val="FFFF00"/>
          </a:solidFill>
          <a:ln w="25400">
            <a:solidFill>
              <a:schemeClr val="accent1"/>
            </a:solidFill>
          </a:ln>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Morte </a:t>
            </a:r>
            <a:r>
              <a:rPr lang="it-IT" b="1" dirty="0">
                <a:solidFill>
                  <a:srgbClr val="FF0000"/>
                </a:solidFill>
              </a:rPr>
              <a:t>cerebrale, coma, stato vegetativo e di minima </a:t>
            </a:r>
            <a:r>
              <a:rPr lang="it-IT" b="1" dirty="0" smtClean="0">
                <a:solidFill>
                  <a:srgbClr val="FF0000"/>
                </a:solidFill>
              </a:rPr>
              <a:t>coscienza</a:t>
            </a:r>
            <a:r>
              <a:rPr lang="it-IT" dirty="0"/>
              <a:t/>
            </a:r>
            <a:br>
              <a:rPr lang="it-IT" dirty="0"/>
            </a:br>
            <a:endParaRPr lang="it-IT" dirty="0"/>
          </a:p>
        </p:txBody>
      </p:sp>
      <p:sp>
        <p:nvSpPr>
          <p:cNvPr id="5" name="Segnaposto data 4"/>
          <p:cNvSpPr>
            <a:spLocks noGrp="1"/>
          </p:cNvSpPr>
          <p:nvPr>
            <p:ph type="dt" sz="half" idx="10"/>
          </p:nvPr>
        </p:nvSpPr>
        <p:spPr/>
        <p:txBody>
          <a:bodyPr/>
          <a:lstStyle/>
          <a:p>
            <a:fld id="{5572AFAA-DAB1-4534-A4B5-B871BBA10F63}" type="datetime1">
              <a:rPr lang="it-IT" smtClean="0"/>
              <a:pPr/>
              <a:t>16/06/2020</a:t>
            </a:fld>
            <a:endParaRPr lang="it-IT"/>
          </a:p>
        </p:txBody>
      </p:sp>
      <p:sp>
        <p:nvSpPr>
          <p:cNvPr id="6" name="Segnaposto numero diapositiva 5"/>
          <p:cNvSpPr>
            <a:spLocks noGrp="1"/>
          </p:cNvSpPr>
          <p:nvPr>
            <p:ph type="sldNum" sz="quarter" idx="12"/>
          </p:nvPr>
        </p:nvSpPr>
        <p:spPr/>
        <p:txBody>
          <a:bodyPr/>
          <a:lstStyle/>
          <a:p>
            <a:fld id="{927500FC-9F64-46AB-8A17-FA51311D0CC1}" type="slidenum">
              <a:rPr lang="it-IT" smtClean="0"/>
              <a:pPr/>
              <a:t>18</a:t>
            </a:fld>
            <a:endParaRPr lang="it-IT"/>
          </a:p>
        </p:txBody>
      </p:sp>
      <p:sp>
        <p:nvSpPr>
          <p:cNvPr id="8" name="CasellaDiTesto 7"/>
          <p:cNvSpPr txBox="1"/>
          <p:nvPr/>
        </p:nvSpPr>
        <p:spPr>
          <a:xfrm>
            <a:off x="683568" y="1340768"/>
            <a:ext cx="7920880" cy="461665"/>
          </a:xfrm>
          <a:prstGeom prst="rect">
            <a:avLst/>
          </a:prstGeom>
          <a:noFill/>
        </p:spPr>
        <p:txBody>
          <a:bodyPr wrap="square" rtlCol="0">
            <a:spAutoFit/>
          </a:bodyPr>
          <a:lstStyle/>
          <a:p>
            <a:pPr algn="ctr"/>
            <a:r>
              <a:rPr lang="it-IT" sz="2400" b="1" dirty="0" smtClean="0">
                <a:solidFill>
                  <a:srgbClr val="0070C0"/>
                </a:solidFill>
              </a:rPr>
              <a:t>Anche Papa Francesco dice no all’accanimento terapeutico</a:t>
            </a:r>
            <a:endParaRPr lang="it-IT" sz="2400" b="1" dirty="0">
              <a:solidFill>
                <a:srgbClr val="0070C0"/>
              </a:solidFill>
            </a:endParaRPr>
          </a:p>
        </p:txBody>
      </p:sp>
      <p:sp>
        <p:nvSpPr>
          <p:cNvPr id="10" name="CasellaDiTesto 9"/>
          <p:cNvSpPr txBox="1"/>
          <p:nvPr/>
        </p:nvSpPr>
        <p:spPr>
          <a:xfrm>
            <a:off x="251520" y="1916832"/>
            <a:ext cx="8568952" cy="3046988"/>
          </a:xfrm>
          <a:prstGeom prst="rect">
            <a:avLst/>
          </a:prstGeom>
          <a:solidFill>
            <a:schemeClr val="accent1">
              <a:lumMod val="20000"/>
              <a:lumOff val="80000"/>
            </a:schemeClr>
          </a:solidFill>
          <a:ln w="25400">
            <a:solidFill>
              <a:srgbClr val="FF0000"/>
            </a:solidFill>
          </a:ln>
        </p:spPr>
        <p:txBody>
          <a:bodyPr wrap="square" rtlCol="0">
            <a:spAutoFit/>
          </a:bodyPr>
          <a:lstStyle/>
          <a:p>
            <a:pPr algn="ctr"/>
            <a:r>
              <a:rPr lang="it-IT" sz="2000" b="1" dirty="0" smtClean="0">
                <a:solidFill>
                  <a:srgbClr val="FF0000"/>
                </a:solidFill>
              </a:rPr>
              <a:t>"Gli interventi sul corpo umano diventano sempre più efficaci, ma non sempre sono risolutivi: possono sostenere funzioni biologiche divenute insufficienti, o addirittura sostituirle, ma questo non equivale a promuovere la salute. </a:t>
            </a:r>
          </a:p>
          <a:p>
            <a:pPr algn="ctr"/>
            <a:r>
              <a:rPr lang="it-IT" sz="2000" b="1" dirty="0" smtClean="0">
                <a:solidFill>
                  <a:srgbClr val="FF0000"/>
                </a:solidFill>
              </a:rPr>
              <a:t>Occorre quindi un supplemento di saggezza, perché oggi è più insidiosa la tentazione di insistere con trattamenti che producono potenti effetti sul corpo, ma talora non giovano al bene integrale della persona".</a:t>
            </a:r>
          </a:p>
          <a:p>
            <a:pPr algn="ctr"/>
            <a:r>
              <a:rPr lang="it-IT" dirty="0" smtClean="0"/>
              <a:t>(Dal messaggio di </a:t>
            </a:r>
            <a:r>
              <a:rPr lang="it-IT" b="1" dirty="0" smtClean="0"/>
              <a:t>Papa Francesco</a:t>
            </a:r>
            <a:r>
              <a:rPr lang="it-IT" dirty="0" smtClean="0"/>
              <a:t> al Presidente della Pontificia Accademia per la Vita, </a:t>
            </a:r>
            <a:r>
              <a:rPr lang="it-IT" b="1" dirty="0" smtClean="0"/>
              <a:t>monsignor Vincenzo Paglia</a:t>
            </a:r>
            <a:r>
              <a:rPr lang="it-IT" dirty="0" smtClean="0"/>
              <a:t>, e a tutti i partecipanti al meeting della World </a:t>
            </a:r>
            <a:r>
              <a:rPr lang="it-IT" dirty="0" err="1" smtClean="0"/>
              <a:t>Medical</a:t>
            </a:r>
            <a:r>
              <a:rPr lang="it-IT" dirty="0" smtClean="0"/>
              <a:t> </a:t>
            </a:r>
            <a:r>
              <a:rPr lang="it-IT" dirty="0" err="1" smtClean="0"/>
              <a:t>Association</a:t>
            </a:r>
            <a:r>
              <a:rPr lang="it-IT" dirty="0" smtClean="0"/>
              <a:t> sulle questioni del cosiddetto "</a:t>
            </a:r>
            <a:r>
              <a:rPr lang="it-IT" dirty="0" err="1" smtClean="0"/>
              <a:t>fine-vita</a:t>
            </a:r>
            <a:r>
              <a:rPr lang="it-IT" dirty="0" smtClean="0"/>
              <a:t>", organizzato presso l'Aula Vecchia del Sinodo in Vaticano, 16 novembre 2017).</a:t>
            </a:r>
            <a:endParaRPr lang="it-IT" b="1" dirty="0" smtClean="0"/>
          </a:p>
        </p:txBody>
      </p:sp>
      <p:pic>
        <p:nvPicPr>
          <p:cNvPr id="2050" name="Picture 2" descr="C:\Users\Master\Desktop\Ultimi lavori\Foto\m12.jpg"/>
          <p:cNvPicPr>
            <a:picLocks noChangeAspect="1" noChangeArrowheads="1"/>
          </p:cNvPicPr>
          <p:nvPr/>
        </p:nvPicPr>
        <p:blipFill>
          <a:blip r:embed="rId2" cstate="print"/>
          <a:srcRect/>
          <a:stretch>
            <a:fillRect/>
          </a:stretch>
        </p:blipFill>
        <p:spPr bwMode="auto">
          <a:xfrm>
            <a:off x="3203848" y="5085184"/>
            <a:ext cx="2808312" cy="1579676"/>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Effect transition="in" filter="wheel(4)">
                                      <p:cBhvr>
                                        <p:cTn id="14" dur="2000"/>
                                        <p:tgtEl>
                                          <p:spTgt spid="2050"/>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anim calcmode="lin" valueType="num">
                                      <p:cBhvr>
                                        <p:cTn id="20" dur="1000" fill="hold"/>
                                        <p:tgtEl>
                                          <p:spTgt spid="10"/>
                                        </p:tgtEl>
                                        <p:attrNameLst>
                                          <p:attrName>ppt_x</p:attrName>
                                        </p:attrNameLst>
                                      </p:cBhvr>
                                      <p:tavLst>
                                        <p:tav tm="0">
                                          <p:val>
                                            <p:strVal val="#ppt_x"/>
                                          </p:val>
                                        </p:tav>
                                        <p:tav tm="100000">
                                          <p:val>
                                            <p:strVal val="#ppt_x"/>
                                          </p:val>
                                        </p:tav>
                                      </p:tavLst>
                                    </p:anim>
                                    <p:anim calcmode="lin" valueType="num">
                                      <p:cBhvr>
                                        <p:cTn id="2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188640"/>
            <a:ext cx="7772400" cy="1080120"/>
          </a:xfrm>
          <a:solidFill>
            <a:srgbClr val="FFFF00"/>
          </a:solidFill>
          <a:ln w="25400">
            <a:solidFill>
              <a:schemeClr val="accent1"/>
            </a:solidFill>
          </a:ln>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Morte </a:t>
            </a:r>
            <a:r>
              <a:rPr lang="it-IT" b="1" dirty="0">
                <a:solidFill>
                  <a:srgbClr val="FF0000"/>
                </a:solidFill>
              </a:rPr>
              <a:t>cerebrale, coma, stato vegetativo e di minima </a:t>
            </a:r>
            <a:r>
              <a:rPr lang="it-IT" b="1" dirty="0" smtClean="0">
                <a:solidFill>
                  <a:srgbClr val="FF0000"/>
                </a:solidFill>
              </a:rPr>
              <a:t>coscienza</a:t>
            </a:r>
            <a:r>
              <a:rPr lang="it-IT" dirty="0"/>
              <a:t/>
            </a:r>
            <a:br>
              <a:rPr lang="it-IT" dirty="0"/>
            </a:br>
            <a:endParaRPr lang="it-IT" dirty="0"/>
          </a:p>
        </p:txBody>
      </p:sp>
      <p:sp>
        <p:nvSpPr>
          <p:cNvPr id="5" name="Segnaposto data 4"/>
          <p:cNvSpPr>
            <a:spLocks noGrp="1"/>
          </p:cNvSpPr>
          <p:nvPr>
            <p:ph type="dt" sz="half" idx="10"/>
          </p:nvPr>
        </p:nvSpPr>
        <p:spPr/>
        <p:txBody>
          <a:bodyPr/>
          <a:lstStyle/>
          <a:p>
            <a:fld id="{5572AFAA-DAB1-4534-A4B5-B871BBA10F63}" type="datetime1">
              <a:rPr lang="it-IT" smtClean="0"/>
              <a:pPr/>
              <a:t>16/06/2020</a:t>
            </a:fld>
            <a:endParaRPr lang="it-IT"/>
          </a:p>
        </p:txBody>
      </p:sp>
      <p:sp>
        <p:nvSpPr>
          <p:cNvPr id="6" name="Segnaposto numero diapositiva 5"/>
          <p:cNvSpPr>
            <a:spLocks noGrp="1"/>
          </p:cNvSpPr>
          <p:nvPr>
            <p:ph type="sldNum" sz="quarter" idx="12"/>
          </p:nvPr>
        </p:nvSpPr>
        <p:spPr/>
        <p:txBody>
          <a:bodyPr/>
          <a:lstStyle/>
          <a:p>
            <a:fld id="{927500FC-9F64-46AB-8A17-FA51311D0CC1}" type="slidenum">
              <a:rPr lang="it-IT" smtClean="0"/>
              <a:pPr/>
              <a:t>19</a:t>
            </a:fld>
            <a:endParaRPr lang="it-IT"/>
          </a:p>
        </p:txBody>
      </p:sp>
      <p:sp>
        <p:nvSpPr>
          <p:cNvPr id="8" name="CasellaDiTesto 7"/>
          <p:cNvSpPr txBox="1"/>
          <p:nvPr/>
        </p:nvSpPr>
        <p:spPr>
          <a:xfrm>
            <a:off x="683568" y="1340768"/>
            <a:ext cx="7920880" cy="461665"/>
          </a:xfrm>
          <a:prstGeom prst="rect">
            <a:avLst/>
          </a:prstGeom>
          <a:noFill/>
        </p:spPr>
        <p:txBody>
          <a:bodyPr wrap="square" rtlCol="0">
            <a:spAutoFit/>
          </a:bodyPr>
          <a:lstStyle/>
          <a:p>
            <a:pPr algn="ctr"/>
            <a:r>
              <a:rPr lang="it-IT" sz="2400" b="1" dirty="0" smtClean="0">
                <a:solidFill>
                  <a:srgbClr val="0070C0"/>
                </a:solidFill>
              </a:rPr>
              <a:t>L’invocazione di una legge sul testamento biologico</a:t>
            </a:r>
            <a:endParaRPr lang="it-IT" sz="2400" b="1" dirty="0">
              <a:solidFill>
                <a:srgbClr val="0070C0"/>
              </a:solidFill>
            </a:endParaRPr>
          </a:p>
        </p:txBody>
      </p:sp>
      <p:sp>
        <p:nvSpPr>
          <p:cNvPr id="10" name="CasellaDiTesto 9"/>
          <p:cNvSpPr txBox="1"/>
          <p:nvPr/>
        </p:nvSpPr>
        <p:spPr>
          <a:xfrm>
            <a:off x="251520" y="1916832"/>
            <a:ext cx="8568952" cy="3477875"/>
          </a:xfrm>
          <a:prstGeom prst="rect">
            <a:avLst/>
          </a:prstGeom>
          <a:solidFill>
            <a:schemeClr val="accent1">
              <a:lumMod val="20000"/>
              <a:lumOff val="80000"/>
            </a:schemeClr>
          </a:solidFill>
          <a:ln w="25400">
            <a:solidFill>
              <a:srgbClr val="FF0000"/>
            </a:solidFill>
          </a:ln>
        </p:spPr>
        <p:txBody>
          <a:bodyPr wrap="square" rtlCol="0">
            <a:spAutoFit/>
          </a:bodyPr>
          <a:lstStyle/>
          <a:p>
            <a:pPr algn="just"/>
            <a:r>
              <a:rPr lang="it-IT" sz="2000" b="1" dirty="0" smtClean="0">
                <a:solidFill>
                  <a:srgbClr val="FF0000"/>
                </a:solidFill>
              </a:rPr>
              <a:t>Parole che i senatori a vita</a:t>
            </a:r>
            <a:r>
              <a:rPr lang="it-IT" sz="2000" dirty="0" smtClean="0"/>
              <a:t> </a:t>
            </a:r>
            <a:r>
              <a:rPr lang="it-IT" sz="2000" b="1" dirty="0" smtClean="0"/>
              <a:t>Elena Cattaneo</a:t>
            </a:r>
            <a:r>
              <a:rPr lang="it-IT" sz="2000" dirty="0" smtClean="0"/>
              <a:t>,</a:t>
            </a:r>
            <a:r>
              <a:rPr lang="it-IT" sz="2000" b="1" dirty="0" smtClean="0"/>
              <a:t> Mario Monti</a:t>
            </a:r>
            <a:r>
              <a:rPr lang="it-IT" sz="2000" dirty="0" smtClean="0"/>
              <a:t>,</a:t>
            </a:r>
            <a:r>
              <a:rPr lang="it-IT" sz="2000" b="1" dirty="0" smtClean="0"/>
              <a:t> Carlo Rubbia </a:t>
            </a:r>
            <a:r>
              <a:rPr lang="it-IT" sz="2000" dirty="0" smtClean="0"/>
              <a:t>e </a:t>
            </a:r>
            <a:r>
              <a:rPr lang="it-IT" sz="2000" b="1" dirty="0" smtClean="0"/>
              <a:t>Renzo </a:t>
            </a:r>
            <a:r>
              <a:rPr lang="it-IT" sz="2000" b="1" dirty="0" smtClean="0"/>
              <a:t>Piano</a:t>
            </a:r>
            <a:r>
              <a:rPr lang="it-IT" sz="2000" dirty="0" smtClean="0"/>
              <a:t> chiedono diventino l'occasione per ritornare sulla legge: "Le parole di Papa Francesco sull'accanimento terapeutico e il fine vita, che nella loro ricchezza e articolazione vedono nel paziente, capace e competente, la persona che giudica l'effettiva proporzionalità delle cure, crediamo possano rappresentare un'ulteriore occasione per il Parlamento, di inserire nell'agenda politica del Paese la necessità di dare certezza normativa in questa legislatura alle scelte di fine vita".</a:t>
            </a:r>
          </a:p>
          <a:p>
            <a:pPr algn="just"/>
            <a:r>
              <a:rPr lang="it-IT" sz="2000" b="1" dirty="0" smtClean="0">
                <a:solidFill>
                  <a:srgbClr val="FF0000"/>
                </a:solidFill>
              </a:rPr>
              <a:t>"Su tale necessità, </a:t>
            </a:r>
            <a:r>
              <a:rPr lang="it-IT" sz="2000" dirty="0" smtClean="0"/>
              <a:t>rispetto al tema del cosiddetto 'Testamento Biologico' - proseguono - avevamo fatto pubbliche riflessioni, la cui attualità crediamo persistere e rinnovarsi con quanto oggi scritto dal Papa".</a:t>
            </a:r>
            <a:endParaRPr lang="it-IT" b="1" dirty="0" smtClean="0"/>
          </a:p>
        </p:txBody>
      </p:sp>
      <p:pic>
        <p:nvPicPr>
          <p:cNvPr id="5122" name="Picture 2" descr="C:\Users\Master\Desktop\Ultimi lavori\Foto\pa.jpg"/>
          <p:cNvPicPr>
            <a:picLocks noChangeAspect="1" noChangeArrowheads="1"/>
          </p:cNvPicPr>
          <p:nvPr/>
        </p:nvPicPr>
        <p:blipFill>
          <a:blip r:embed="rId2" cstate="print"/>
          <a:srcRect/>
          <a:stretch>
            <a:fillRect/>
          </a:stretch>
        </p:blipFill>
        <p:spPr bwMode="auto">
          <a:xfrm>
            <a:off x="3491880" y="5445224"/>
            <a:ext cx="2160240" cy="119853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5122"/>
                                        </p:tgtEl>
                                        <p:attrNameLst>
                                          <p:attrName>style.visibility</p:attrName>
                                        </p:attrNameLst>
                                      </p:cBhvr>
                                      <p:to>
                                        <p:strVal val="visible"/>
                                      </p:to>
                                    </p:set>
                                    <p:animEffect transition="in" filter="wheel(4)">
                                      <p:cBhvr>
                                        <p:cTn id="14" dur="2000"/>
                                        <p:tgtEl>
                                          <p:spTgt spid="512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animEffect transition="in" filter="fade">
                                      <p:cBhvr>
                                        <p:cTn id="19" dur="1000"/>
                                        <p:tgtEl>
                                          <p:spTgt spid="10">
                                            <p:txEl>
                                              <p:pRg st="0" end="0"/>
                                            </p:txEl>
                                          </p:spTgt>
                                        </p:tgtEl>
                                      </p:cBhvr>
                                    </p:animEffect>
                                    <p:anim calcmode="lin" valueType="num">
                                      <p:cBhvr>
                                        <p:cTn id="20"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10">
                                            <p:txEl>
                                              <p:pRg st="1" end="1"/>
                                            </p:txEl>
                                          </p:spTgt>
                                        </p:tgtEl>
                                        <p:attrNameLst>
                                          <p:attrName>style.visibility</p:attrName>
                                        </p:attrNameLst>
                                      </p:cBhvr>
                                      <p:to>
                                        <p:strVal val="visible"/>
                                      </p:to>
                                    </p:set>
                                    <p:animEffect transition="in" filter="fade">
                                      <p:cBhvr>
                                        <p:cTn id="26" dur="1000"/>
                                        <p:tgtEl>
                                          <p:spTgt spid="10">
                                            <p:txEl>
                                              <p:pRg st="1" end="1"/>
                                            </p:txEl>
                                          </p:spTgt>
                                        </p:tgtEl>
                                      </p:cBhvr>
                                    </p:animEffect>
                                    <p:anim calcmode="lin" valueType="num">
                                      <p:cBhvr>
                                        <p:cTn id="27"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188640"/>
            <a:ext cx="7772400" cy="1080120"/>
          </a:xfrm>
          <a:solidFill>
            <a:srgbClr val="FFFF00"/>
          </a:solidFill>
          <a:ln w="25400">
            <a:solidFill>
              <a:schemeClr val="accent1"/>
            </a:solidFill>
          </a:ln>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Morte </a:t>
            </a:r>
            <a:r>
              <a:rPr lang="it-IT" b="1" dirty="0">
                <a:solidFill>
                  <a:srgbClr val="FF0000"/>
                </a:solidFill>
              </a:rPr>
              <a:t>cerebrale, coma, stato vegetativo e di minima </a:t>
            </a:r>
            <a:r>
              <a:rPr lang="it-IT" b="1" dirty="0" smtClean="0">
                <a:solidFill>
                  <a:srgbClr val="FF0000"/>
                </a:solidFill>
              </a:rPr>
              <a:t>coscienza</a:t>
            </a:r>
            <a:r>
              <a:rPr lang="it-IT" dirty="0"/>
              <a:t/>
            </a:r>
            <a:br>
              <a:rPr lang="it-IT" dirty="0"/>
            </a:br>
            <a:endParaRPr lang="it-IT" dirty="0"/>
          </a:p>
        </p:txBody>
      </p:sp>
      <p:sp>
        <p:nvSpPr>
          <p:cNvPr id="3" name="Sottotitolo 2"/>
          <p:cNvSpPr>
            <a:spLocks noGrp="1"/>
          </p:cNvSpPr>
          <p:nvPr>
            <p:ph type="subTitle" idx="1"/>
          </p:nvPr>
        </p:nvSpPr>
        <p:spPr>
          <a:xfrm>
            <a:off x="611560" y="1844824"/>
            <a:ext cx="7920880" cy="2160240"/>
          </a:xfrm>
          <a:solidFill>
            <a:schemeClr val="accent1">
              <a:lumMod val="20000"/>
              <a:lumOff val="80000"/>
            </a:schemeClr>
          </a:solidFill>
          <a:ln w="25400">
            <a:solidFill>
              <a:srgbClr val="FF0000"/>
            </a:solidFill>
          </a:ln>
        </p:spPr>
        <p:txBody>
          <a:bodyPr>
            <a:noAutofit/>
          </a:bodyPr>
          <a:lstStyle/>
          <a:p>
            <a:pPr algn="just" fontAlgn="base"/>
            <a:r>
              <a:rPr lang="it-IT" sz="1800" b="1" dirty="0" smtClean="0">
                <a:solidFill>
                  <a:srgbClr val="FF0000"/>
                </a:solidFill>
              </a:rPr>
              <a:t>E’ una condizione clinica </a:t>
            </a:r>
            <a:r>
              <a:rPr lang="it-IT" sz="1800" dirty="0" smtClean="0">
                <a:solidFill>
                  <a:schemeClr val="tx1"/>
                </a:solidFill>
              </a:rPr>
              <a:t>che deriva da un’alterazione del regolare funzionamento del cervello. Lo stato di coscienza è compromesso. </a:t>
            </a:r>
          </a:p>
          <a:p>
            <a:pPr algn="just" fontAlgn="base"/>
            <a:r>
              <a:rPr lang="it-IT" sz="1800" b="1" dirty="0" smtClean="0">
                <a:solidFill>
                  <a:srgbClr val="FF0000"/>
                </a:solidFill>
              </a:rPr>
              <a:t>Anche nei casi più gravi </a:t>
            </a:r>
            <a:r>
              <a:rPr lang="it-IT" sz="1800" dirty="0" smtClean="0">
                <a:solidFill>
                  <a:schemeClr val="tx1"/>
                </a:solidFill>
              </a:rPr>
              <a:t>di coma le cellule cerebrali sono vive ed emettono un segnale elettrico che viene rilevato dall’elettroencefalogramma e altre metodiche.</a:t>
            </a:r>
          </a:p>
          <a:p>
            <a:pPr algn="just" fontAlgn="base"/>
            <a:r>
              <a:rPr lang="it-IT" sz="1800" b="1" dirty="0" smtClean="0">
                <a:solidFill>
                  <a:srgbClr val="FF0000"/>
                </a:solidFill>
              </a:rPr>
              <a:t>Esistono diversi stadi di coma</a:t>
            </a:r>
            <a:r>
              <a:rPr lang="it-IT" sz="1800" dirty="0" smtClean="0">
                <a:solidFill>
                  <a:schemeClr val="tx1"/>
                </a:solidFill>
              </a:rPr>
              <a:t>, un processo dinamico che può regredire o progredire, e che dalla fase acuta può prolungarsi fino allo stato vegetativo. Siamo in presenza di pazienti vivi che </a:t>
            </a:r>
            <a:r>
              <a:rPr lang="it-IT" sz="1800" b="1" dirty="0" smtClean="0">
                <a:solidFill>
                  <a:schemeClr val="tx1"/>
                </a:solidFill>
              </a:rPr>
              <a:t>devono ricevere ogni cura. </a:t>
            </a:r>
            <a:endParaRPr lang="it-IT" sz="1800" b="1" dirty="0">
              <a:solidFill>
                <a:schemeClr val="tx1"/>
              </a:solidFill>
            </a:endParaRPr>
          </a:p>
        </p:txBody>
      </p:sp>
      <p:sp>
        <p:nvSpPr>
          <p:cNvPr id="5" name="Segnaposto data 4"/>
          <p:cNvSpPr>
            <a:spLocks noGrp="1"/>
          </p:cNvSpPr>
          <p:nvPr>
            <p:ph type="dt" sz="half" idx="10"/>
          </p:nvPr>
        </p:nvSpPr>
        <p:spPr/>
        <p:txBody>
          <a:bodyPr/>
          <a:lstStyle/>
          <a:p>
            <a:fld id="{5572AFAA-DAB1-4534-A4B5-B871BBA10F63}" type="datetime1">
              <a:rPr lang="it-IT" smtClean="0"/>
              <a:pPr/>
              <a:t>16/06/2020</a:t>
            </a:fld>
            <a:endParaRPr lang="it-IT"/>
          </a:p>
        </p:txBody>
      </p:sp>
      <p:sp>
        <p:nvSpPr>
          <p:cNvPr id="6" name="Segnaposto numero diapositiva 5"/>
          <p:cNvSpPr>
            <a:spLocks noGrp="1"/>
          </p:cNvSpPr>
          <p:nvPr>
            <p:ph type="sldNum" sz="quarter" idx="12"/>
          </p:nvPr>
        </p:nvSpPr>
        <p:spPr/>
        <p:txBody>
          <a:bodyPr/>
          <a:lstStyle/>
          <a:p>
            <a:fld id="{927500FC-9F64-46AB-8A17-FA51311D0CC1}" type="slidenum">
              <a:rPr lang="it-IT" smtClean="0"/>
              <a:pPr/>
              <a:t>2</a:t>
            </a:fld>
            <a:endParaRPr lang="it-IT"/>
          </a:p>
        </p:txBody>
      </p:sp>
      <p:sp>
        <p:nvSpPr>
          <p:cNvPr id="8" name="CasellaDiTesto 7"/>
          <p:cNvSpPr txBox="1"/>
          <p:nvPr/>
        </p:nvSpPr>
        <p:spPr>
          <a:xfrm>
            <a:off x="971600" y="1340768"/>
            <a:ext cx="7200800" cy="461665"/>
          </a:xfrm>
          <a:prstGeom prst="rect">
            <a:avLst/>
          </a:prstGeom>
          <a:noFill/>
        </p:spPr>
        <p:txBody>
          <a:bodyPr wrap="square" rtlCol="0">
            <a:spAutoFit/>
          </a:bodyPr>
          <a:lstStyle/>
          <a:p>
            <a:pPr algn="ctr"/>
            <a:r>
              <a:rPr lang="it-IT" sz="2400" b="1" dirty="0" smtClean="0">
                <a:solidFill>
                  <a:srgbClr val="0070C0"/>
                </a:solidFill>
              </a:rPr>
              <a:t>Coma (1)</a:t>
            </a:r>
            <a:endParaRPr lang="it-IT" sz="2400" b="1" dirty="0">
              <a:solidFill>
                <a:srgbClr val="0070C0"/>
              </a:solidFill>
            </a:endParaRPr>
          </a:p>
        </p:txBody>
      </p:sp>
      <p:pic>
        <p:nvPicPr>
          <p:cNvPr id="8194" name="Picture 2" descr="C:\Users\Master\Desktop\Ultimi lavori\Foto\m11.jpg"/>
          <p:cNvPicPr>
            <a:picLocks noChangeAspect="1" noChangeArrowheads="1"/>
          </p:cNvPicPr>
          <p:nvPr/>
        </p:nvPicPr>
        <p:blipFill>
          <a:blip r:embed="rId2" cstate="print"/>
          <a:srcRect/>
          <a:stretch>
            <a:fillRect/>
          </a:stretch>
        </p:blipFill>
        <p:spPr bwMode="auto">
          <a:xfrm>
            <a:off x="2843808" y="4077072"/>
            <a:ext cx="3384376" cy="2395682"/>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8194"/>
                                        </p:tgtEl>
                                        <p:attrNameLst>
                                          <p:attrName>style.visibility</p:attrName>
                                        </p:attrNameLst>
                                      </p:cBhvr>
                                      <p:to>
                                        <p:strVal val="visible"/>
                                      </p:to>
                                    </p:set>
                                    <p:animEffect transition="in" filter="wheel(4)">
                                      <p:cBhvr>
                                        <p:cTn id="14" dur="2000"/>
                                        <p:tgtEl>
                                          <p:spTgt spid="8194"/>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1000"/>
                                        <p:tgtEl>
                                          <p:spTgt spid="3">
                                            <p:txEl>
                                              <p:pRg st="1" end="1"/>
                                            </p:txEl>
                                          </p:spTgt>
                                        </p:tgtEl>
                                      </p:cBhvr>
                                    </p:animEffect>
                                    <p:anim calcmode="lin" valueType="num">
                                      <p:cBhvr>
                                        <p:cTn id="3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Effect transition="in" filter="fade">
                                      <p:cBhvr>
                                        <p:cTn id="40" dur="1000"/>
                                        <p:tgtEl>
                                          <p:spTgt spid="3">
                                            <p:txEl>
                                              <p:pRg st="2" end="2"/>
                                            </p:txEl>
                                          </p:spTgt>
                                        </p:tgtEl>
                                      </p:cBhvr>
                                    </p:animEffect>
                                    <p:anim calcmode="lin" valueType="num">
                                      <p:cBhvr>
                                        <p:cTn id="4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188640"/>
            <a:ext cx="7772400" cy="1080120"/>
          </a:xfrm>
          <a:solidFill>
            <a:srgbClr val="FFFF00"/>
          </a:solidFill>
          <a:ln w="25400">
            <a:solidFill>
              <a:schemeClr val="accent1"/>
            </a:solidFill>
          </a:ln>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Morte </a:t>
            </a:r>
            <a:r>
              <a:rPr lang="it-IT" b="1" dirty="0">
                <a:solidFill>
                  <a:srgbClr val="FF0000"/>
                </a:solidFill>
              </a:rPr>
              <a:t>cerebrale, coma, stato vegetativo e di minima </a:t>
            </a:r>
            <a:r>
              <a:rPr lang="it-IT" b="1" dirty="0" smtClean="0">
                <a:solidFill>
                  <a:srgbClr val="FF0000"/>
                </a:solidFill>
              </a:rPr>
              <a:t>coscienza</a:t>
            </a:r>
            <a:r>
              <a:rPr lang="it-IT" dirty="0"/>
              <a:t/>
            </a:r>
            <a:br>
              <a:rPr lang="it-IT" dirty="0"/>
            </a:br>
            <a:endParaRPr lang="it-IT" dirty="0"/>
          </a:p>
        </p:txBody>
      </p:sp>
      <p:sp>
        <p:nvSpPr>
          <p:cNvPr id="5" name="Segnaposto data 4"/>
          <p:cNvSpPr>
            <a:spLocks noGrp="1"/>
          </p:cNvSpPr>
          <p:nvPr>
            <p:ph type="dt" sz="half" idx="10"/>
          </p:nvPr>
        </p:nvSpPr>
        <p:spPr/>
        <p:txBody>
          <a:bodyPr/>
          <a:lstStyle/>
          <a:p>
            <a:fld id="{5572AFAA-DAB1-4534-A4B5-B871BBA10F63}" type="datetime1">
              <a:rPr lang="it-IT" smtClean="0"/>
              <a:pPr/>
              <a:t>16/06/2020</a:t>
            </a:fld>
            <a:endParaRPr lang="it-IT"/>
          </a:p>
        </p:txBody>
      </p:sp>
      <p:sp>
        <p:nvSpPr>
          <p:cNvPr id="6" name="Segnaposto numero diapositiva 5"/>
          <p:cNvSpPr>
            <a:spLocks noGrp="1"/>
          </p:cNvSpPr>
          <p:nvPr>
            <p:ph type="sldNum" sz="quarter" idx="12"/>
          </p:nvPr>
        </p:nvSpPr>
        <p:spPr/>
        <p:txBody>
          <a:bodyPr/>
          <a:lstStyle/>
          <a:p>
            <a:fld id="{927500FC-9F64-46AB-8A17-FA51311D0CC1}" type="slidenum">
              <a:rPr lang="it-IT" smtClean="0"/>
              <a:pPr/>
              <a:t>20</a:t>
            </a:fld>
            <a:endParaRPr lang="it-IT"/>
          </a:p>
        </p:txBody>
      </p:sp>
      <p:sp>
        <p:nvSpPr>
          <p:cNvPr id="8" name="CasellaDiTesto 7"/>
          <p:cNvSpPr txBox="1"/>
          <p:nvPr/>
        </p:nvSpPr>
        <p:spPr>
          <a:xfrm>
            <a:off x="683568" y="1340768"/>
            <a:ext cx="7920880" cy="461665"/>
          </a:xfrm>
          <a:prstGeom prst="rect">
            <a:avLst/>
          </a:prstGeom>
          <a:noFill/>
        </p:spPr>
        <p:txBody>
          <a:bodyPr wrap="square" rtlCol="0">
            <a:spAutoFit/>
          </a:bodyPr>
          <a:lstStyle/>
          <a:p>
            <a:pPr algn="ctr"/>
            <a:r>
              <a:rPr lang="it-IT" sz="2400" b="1" dirty="0" smtClean="0">
                <a:solidFill>
                  <a:srgbClr val="0070C0"/>
                </a:solidFill>
              </a:rPr>
              <a:t>LEGGE 22 dicembre 2017, n. 219</a:t>
            </a:r>
            <a:endParaRPr lang="it-IT" sz="2400" b="1" dirty="0">
              <a:solidFill>
                <a:srgbClr val="0070C0"/>
              </a:solidFill>
            </a:endParaRPr>
          </a:p>
        </p:txBody>
      </p:sp>
      <p:sp>
        <p:nvSpPr>
          <p:cNvPr id="10" name="CasellaDiTesto 9"/>
          <p:cNvSpPr txBox="1"/>
          <p:nvPr/>
        </p:nvSpPr>
        <p:spPr>
          <a:xfrm>
            <a:off x="251520" y="1916832"/>
            <a:ext cx="8568952" cy="4278094"/>
          </a:xfrm>
          <a:prstGeom prst="rect">
            <a:avLst/>
          </a:prstGeom>
          <a:solidFill>
            <a:schemeClr val="accent1">
              <a:lumMod val="20000"/>
              <a:lumOff val="80000"/>
            </a:schemeClr>
          </a:solidFill>
          <a:ln w="25400">
            <a:solidFill>
              <a:srgbClr val="FF0000"/>
            </a:solidFill>
          </a:ln>
        </p:spPr>
        <p:txBody>
          <a:bodyPr wrap="square" rtlCol="0">
            <a:spAutoFit/>
          </a:bodyPr>
          <a:lstStyle/>
          <a:p>
            <a:pPr algn="ctr"/>
            <a:r>
              <a:rPr lang="it-IT" sz="2000" b="1" dirty="0" smtClean="0">
                <a:solidFill>
                  <a:srgbClr val="FF0000"/>
                </a:solidFill>
              </a:rPr>
              <a:t>La legge è composta da 8 articoli:</a:t>
            </a:r>
          </a:p>
          <a:p>
            <a:pPr marL="457200" indent="-457200" algn="just">
              <a:buAutoNum type="arabicPeriod"/>
            </a:pPr>
            <a:r>
              <a:rPr lang="it-IT" sz="2800" dirty="0" smtClean="0"/>
              <a:t>Consenso informato </a:t>
            </a:r>
          </a:p>
          <a:p>
            <a:pPr marL="457200" indent="-457200" algn="just">
              <a:buAutoNum type="arabicPeriod"/>
            </a:pPr>
            <a:r>
              <a:rPr lang="it-IT" sz="2800" dirty="0" smtClean="0"/>
              <a:t>Terapia del dolore, divieto di ostinazione irragionevole nelle cure e dignità nella fase finale della vita </a:t>
            </a:r>
          </a:p>
          <a:p>
            <a:pPr marL="457200" indent="-457200" algn="just">
              <a:buAutoNum type="arabicPeriod"/>
            </a:pPr>
            <a:r>
              <a:rPr lang="it-IT" sz="2800" dirty="0" smtClean="0"/>
              <a:t>Minori e incapaci </a:t>
            </a:r>
          </a:p>
          <a:p>
            <a:pPr marL="457200" indent="-457200" algn="just">
              <a:buAutoNum type="arabicPeriod"/>
            </a:pPr>
            <a:r>
              <a:rPr lang="it-IT" sz="2800" dirty="0" smtClean="0"/>
              <a:t>Disposizioni anticipate di trattamento  (DAT)</a:t>
            </a:r>
          </a:p>
          <a:p>
            <a:pPr marL="457200" indent="-457200" algn="just">
              <a:buAutoNum type="arabicPeriod"/>
            </a:pPr>
            <a:r>
              <a:rPr lang="it-IT" sz="2800" dirty="0" smtClean="0"/>
              <a:t>Pianificazione condivisa delle cure </a:t>
            </a:r>
          </a:p>
          <a:p>
            <a:pPr marL="457200" indent="-457200" algn="just">
              <a:buAutoNum type="arabicPeriod"/>
            </a:pPr>
            <a:r>
              <a:rPr lang="it-IT" sz="2800" dirty="0" smtClean="0"/>
              <a:t>Norma transitoria </a:t>
            </a:r>
          </a:p>
          <a:p>
            <a:pPr marL="457200" indent="-457200" algn="just">
              <a:buAutoNum type="arabicPeriod"/>
            </a:pPr>
            <a:r>
              <a:rPr lang="it-IT" sz="2800" dirty="0" smtClean="0"/>
              <a:t>Clausola di invarianza finanziaria </a:t>
            </a:r>
          </a:p>
          <a:p>
            <a:pPr marL="457200" indent="-457200" algn="just">
              <a:buAutoNum type="arabicPeriod"/>
            </a:pPr>
            <a:r>
              <a:rPr lang="it-IT" sz="2800" dirty="0" smtClean="0"/>
              <a:t>Relazione alle Camere </a:t>
            </a:r>
            <a:endParaRPr lang="it-IT"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
                                            <p:txEl>
                                              <p:pRg st="0" end="0"/>
                                            </p:txEl>
                                          </p:spTgt>
                                        </p:tgtEl>
                                        <p:attrNameLst>
                                          <p:attrName>style.visibility</p:attrName>
                                        </p:attrNameLst>
                                      </p:cBhvr>
                                      <p:to>
                                        <p:strVal val="visible"/>
                                      </p:to>
                                    </p:set>
                                    <p:animEffect transition="in" filter="fade">
                                      <p:cBhvr>
                                        <p:cTn id="14" dur="1000"/>
                                        <p:tgtEl>
                                          <p:spTgt spid="10">
                                            <p:txEl>
                                              <p:pRg st="0" end="0"/>
                                            </p:txEl>
                                          </p:spTgt>
                                        </p:tgtEl>
                                      </p:cBhvr>
                                    </p:animEffect>
                                    <p:anim calcmode="lin" valueType="num">
                                      <p:cBhvr>
                                        <p:cTn id="15"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0">
                                            <p:txEl>
                                              <p:pRg st="1" end="1"/>
                                            </p:txEl>
                                          </p:spTgt>
                                        </p:tgtEl>
                                        <p:attrNameLst>
                                          <p:attrName>style.visibility</p:attrName>
                                        </p:attrNameLst>
                                      </p:cBhvr>
                                      <p:to>
                                        <p:strVal val="visible"/>
                                      </p:to>
                                    </p:set>
                                    <p:animEffect transition="in" filter="fade">
                                      <p:cBhvr>
                                        <p:cTn id="21" dur="1000"/>
                                        <p:tgtEl>
                                          <p:spTgt spid="10">
                                            <p:txEl>
                                              <p:pRg st="1" end="1"/>
                                            </p:txEl>
                                          </p:spTgt>
                                        </p:tgtEl>
                                      </p:cBhvr>
                                    </p:animEffect>
                                    <p:anim calcmode="lin" valueType="num">
                                      <p:cBhvr>
                                        <p:cTn id="22"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0">
                                            <p:txEl>
                                              <p:pRg st="2" end="2"/>
                                            </p:txEl>
                                          </p:spTgt>
                                        </p:tgtEl>
                                        <p:attrNameLst>
                                          <p:attrName>style.visibility</p:attrName>
                                        </p:attrNameLst>
                                      </p:cBhvr>
                                      <p:to>
                                        <p:strVal val="visible"/>
                                      </p:to>
                                    </p:set>
                                    <p:animEffect transition="in" filter="fade">
                                      <p:cBhvr>
                                        <p:cTn id="28" dur="1000"/>
                                        <p:tgtEl>
                                          <p:spTgt spid="10">
                                            <p:txEl>
                                              <p:pRg st="2" end="2"/>
                                            </p:txEl>
                                          </p:spTgt>
                                        </p:tgtEl>
                                      </p:cBhvr>
                                    </p:animEffect>
                                    <p:anim calcmode="lin" valueType="num">
                                      <p:cBhvr>
                                        <p:cTn id="29"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0">
                                            <p:txEl>
                                              <p:pRg st="3" end="3"/>
                                            </p:txEl>
                                          </p:spTgt>
                                        </p:tgtEl>
                                        <p:attrNameLst>
                                          <p:attrName>style.visibility</p:attrName>
                                        </p:attrNameLst>
                                      </p:cBhvr>
                                      <p:to>
                                        <p:strVal val="visible"/>
                                      </p:to>
                                    </p:set>
                                    <p:animEffect transition="in" filter="fade">
                                      <p:cBhvr>
                                        <p:cTn id="35" dur="1000"/>
                                        <p:tgtEl>
                                          <p:spTgt spid="10">
                                            <p:txEl>
                                              <p:pRg st="3" end="3"/>
                                            </p:txEl>
                                          </p:spTgt>
                                        </p:tgtEl>
                                      </p:cBhvr>
                                    </p:animEffect>
                                    <p:anim calcmode="lin" valueType="num">
                                      <p:cBhvr>
                                        <p:cTn id="36"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0">
                                            <p:txEl>
                                              <p:pRg st="4" end="4"/>
                                            </p:txEl>
                                          </p:spTgt>
                                        </p:tgtEl>
                                        <p:attrNameLst>
                                          <p:attrName>style.visibility</p:attrName>
                                        </p:attrNameLst>
                                      </p:cBhvr>
                                      <p:to>
                                        <p:strVal val="visible"/>
                                      </p:to>
                                    </p:set>
                                    <p:animEffect transition="in" filter="fade">
                                      <p:cBhvr>
                                        <p:cTn id="42" dur="1000"/>
                                        <p:tgtEl>
                                          <p:spTgt spid="10">
                                            <p:txEl>
                                              <p:pRg st="4" end="4"/>
                                            </p:txEl>
                                          </p:spTgt>
                                        </p:tgtEl>
                                      </p:cBhvr>
                                    </p:animEffect>
                                    <p:anim calcmode="lin" valueType="num">
                                      <p:cBhvr>
                                        <p:cTn id="43" dur="1000" fill="hold"/>
                                        <p:tgtEl>
                                          <p:spTgt spid="10">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1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10">
                                            <p:txEl>
                                              <p:pRg st="5" end="5"/>
                                            </p:txEl>
                                          </p:spTgt>
                                        </p:tgtEl>
                                        <p:attrNameLst>
                                          <p:attrName>style.visibility</p:attrName>
                                        </p:attrNameLst>
                                      </p:cBhvr>
                                      <p:to>
                                        <p:strVal val="visible"/>
                                      </p:to>
                                    </p:set>
                                    <p:animEffect transition="in" filter="fade">
                                      <p:cBhvr>
                                        <p:cTn id="49" dur="1000"/>
                                        <p:tgtEl>
                                          <p:spTgt spid="10">
                                            <p:txEl>
                                              <p:pRg st="5" end="5"/>
                                            </p:txEl>
                                          </p:spTgt>
                                        </p:tgtEl>
                                      </p:cBhvr>
                                    </p:animEffect>
                                    <p:anim calcmode="lin" valueType="num">
                                      <p:cBhvr>
                                        <p:cTn id="50" dur="1000" fill="hold"/>
                                        <p:tgtEl>
                                          <p:spTgt spid="10">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10">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10">
                                            <p:txEl>
                                              <p:pRg st="6" end="6"/>
                                            </p:txEl>
                                          </p:spTgt>
                                        </p:tgtEl>
                                        <p:attrNameLst>
                                          <p:attrName>style.visibility</p:attrName>
                                        </p:attrNameLst>
                                      </p:cBhvr>
                                      <p:to>
                                        <p:strVal val="visible"/>
                                      </p:to>
                                    </p:set>
                                    <p:animEffect transition="in" filter="fade">
                                      <p:cBhvr>
                                        <p:cTn id="56" dur="1000"/>
                                        <p:tgtEl>
                                          <p:spTgt spid="10">
                                            <p:txEl>
                                              <p:pRg st="6" end="6"/>
                                            </p:txEl>
                                          </p:spTgt>
                                        </p:tgtEl>
                                      </p:cBhvr>
                                    </p:animEffect>
                                    <p:anim calcmode="lin" valueType="num">
                                      <p:cBhvr>
                                        <p:cTn id="57" dur="1000" fill="hold"/>
                                        <p:tgtEl>
                                          <p:spTgt spid="10">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10">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10">
                                            <p:txEl>
                                              <p:pRg st="7" end="7"/>
                                            </p:txEl>
                                          </p:spTgt>
                                        </p:tgtEl>
                                        <p:attrNameLst>
                                          <p:attrName>style.visibility</p:attrName>
                                        </p:attrNameLst>
                                      </p:cBhvr>
                                      <p:to>
                                        <p:strVal val="visible"/>
                                      </p:to>
                                    </p:set>
                                    <p:animEffect transition="in" filter="fade">
                                      <p:cBhvr>
                                        <p:cTn id="63" dur="1000"/>
                                        <p:tgtEl>
                                          <p:spTgt spid="10">
                                            <p:txEl>
                                              <p:pRg st="7" end="7"/>
                                            </p:txEl>
                                          </p:spTgt>
                                        </p:tgtEl>
                                      </p:cBhvr>
                                    </p:animEffect>
                                    <p:anim calcmode="lin" valueType="num">
                                      <p:cBhvr>
                                        <p:cTn id="64" dur="1000" fill="hold"/>
                                        <p:tgtEl>
                                          <p:spTgt spid="10">
                                            <p:txEl>
                                              <p:pRg st="7" end="7"/>
                                            </p:txEl>
                                          </p:spTgt>
                                        </p:tgtEl>
                                        <p:attrNameLst>
                                          <p:attrName>ppt_x</p:attrName>
                                        </p:attrNameLst>
                                      </p:cBhvr>
                                      <p:tavLst>
                                        <p:tav tm="0">
                                          <p:val>
                                            <p:strVal val="#ppt_x"/>
                                          </p:val>
                                        </p:tav>
                                        <p:tav tm="100000">
                                          <p:val>
                                            <p:strVal val="#ppt_x"/>
                                          </p:val>
                                        </p:tav>
                                      </p:tavLst>
                                    </p:anim>
                                    <p:anim calcmode="lin" valueType="num">
                                      <p:cBhvr>
                                        <p:cTn id="65" dur="1000" fill="hold"/>
                                        <p:tgtEl>
                                          <p:spTgt spid="10">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10">
                                            <p:txEl>
                                              <p:pRg st="8" end="8"/>
                                            </p:txEl>
                                          </p:spTgt>
                                        </p:tgtEl>
                                        <p:attrNameLst>
                                          <p:attrName>style.visibility</p:attrName>
                                        </p:attrNameLst>
                                      </p:cBhvr>
                                      <p:to>
                                        <p:strVal val="visible"/>
                                      </p:to>
                                    </p:set>
                                    <p:animEffect transition="in" filter="fade">
                                      <p:cBhvr>
                                        <p:cTn id="70" dur="1000"/>
                                        <p:tgtEl>
                                          <p:spTgt spid="10">
                                            <p:txEl>
                                              <p:pRg st="8" end="8"/>
                                            </p:txEl>
                                          </p:spTgt>
                                        </p:tgtEl>
                                      </p:cBhvr>
                                    </p:animEffect>
                                    <p:anim calcmode="lin" valueType="num">
                                      <p:cBhvr>
                                        <p:cTn id="71" dur="1000" fill="hold"/>
                                        <p:tgtEl>
                                          <p:spTgt spid="10">
                                            <p:txEl>
                                              <p:pRg st="8" end="8"/>
                                            </p:txEl>
                                          </p:spTgt>
                                        </p:tgtEl>
                                        <p:attrNameLst>
                                          <p:attrName>ppt_x</p:attrName>
                                        </p:attrNameLst>
                                      </p:cBhvr>
                                      <p:tavLst>
                                        <p:tav tm="0">
                                          <p:val>
                                            <p:strVal val="#ppt_x"/>
                                          </p:val>
                                        </p:tav>
                                        <p:tav tm="100000">
                                          <p:val>
                                            <p:strVal val="#ppt_x"/>
                                          </p:val>
                                        </p:tav>
                                      </p:tavLst>
                                    </p:anim>
                                    <p:anim calcmode="lin" valueType="num">
                                      <p:cBhvr>
                                        <p:cTn id="72" dur="1000" fill="hold"/>
                                        <p:tgtEl>
                                          <p:spTgt spid="10">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188640"/>
            <a:ext cx="7772400" cy="1080120"/>
          </a:xfrm>
          <a:solidFill>
            <a:srgbClr val="FFFF00"/>
          </a:solidFill>
          <a:ln w="25400">
            <a:solidFill>
              <a:schemeClr val="accent1"/>
            </a:solidFill>
          </a:ln>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Morte </a:t>
            </a:r>
            <a:r>
              <a:rPr lang="it-IT" b="1" dirty="0">
                <a:solidFill>
                  <a:srgbClr val="FF0000"/>
                </a:solidFill>
              </a:rPr>
              <a:t>cerebrale, coma, stato vegetativo e di minima </a:t>
            </a:r>
            <a:r>
              <a:rPr lang="it-IT" b="1" dirty="0" smtClean="0">
                <a:solidFill>
                  <a:srgbClr val="FF0000"/>
                </a:solidFill>
              </a:rPr>
              <a:t>coscienza</a:t>
            </a:r>
            <a:r>
              <a:rPr lang="it-IT" dirty="0"/>
              <a:t/>
            </a:r>
            <a:br>
              <a:rPr lang="it-IT" dirty="0"/>
            </a:br>
            <a:endParaRPr lang="it-IT" dirty="0"/>
          </a:p>
        </p:txBody>
      </p:sp>
      <p:sp>
        <p:nvSpPr>
          <p:cNvPr id="5" name="Segnaposto data 4"/>
          <p:cNvSpPr>
            <a:spLocks noGrp="1"/>
          </p:cNvSpPr>
          <p:nvPr>
            <p:ph type="dt" sz="half" idx="10"/>
          </p:nvPr>
        </p:nvSpPr>
        <p:spPr/>
        <p:txBody>
          <a:bodyPr/>
          <a:lstStyle/>
          <a:p>
            <a:fld id="{5572AFAA-DAB1-4534-A4B5-B871BBA10F63}" type="datetime1">
              <a:rPr lang="it-IT" smtClean="0"/>
              <a:pPr/>
              <a:t>16/06/2020</a:t>
            </a:fld>
            <a:endParaRPr lang="it-IT" dirty="0"/>
          </a:p>
        </p:txBody>
      </p:sp>
      <p:sp>
        <p:nvSpPr>
          <p:cNvPr id="6" name="Segnaposto numero diapositiva 5"/>
          <p:cNvSpPr>
            <a:spLocks noGrp="1"/>
          </p:cNvSpPr>
          <p:nvPr>
            <p:ph type="sldNum" sz="quarter" idx="12"/>
          </p:nvPr>
        </p:nvSpPr>
        <p:spPr/>
        <p:txBody>
          <a:bodyPr/>
          <a:lstStyle/>
          <a:p>
            <a:fld id="{927500FC-9F64-46AB-8A17-FA51311D0CC1}" type="slidenum">
              <a:rPr lang="it-IT" smtClean="0"/>
              <a:pPr/>
              <a:t>21</a:t>
            </a:fld>
            <a:endParaRPr lang="it-IT"/>
          </a:p>
        </p:txBody>
      </p:sp>
      <p:sp>
        <p:nvSpPr>
          <p:cNvPr id="8" name="CasellaDiTesto 7"/>
          <p:cNvSpPr txBox="1"/>
          <p:nvPr/>
        </p:nvSpPr>
        <p:spPr>
          <a:xfrm>
            <a:off x="683568" y="1340768"/>
            <a:ext cx="7920880" cy="461665"/>
          </a:xfrm>
          <a:prstGeom prst="rect">
            <a:avLst/>
          </a:prstGeom>
          <a:noFill/>
        </p:spPr>
        <p:txBody>
          <a:bodyPr wrap="square" rtlCol="0">
            <a:spAutoFit/>
          </a:bodyPr>
          <a:lstStyle/>
          <a:p>
            <a:pPr algn="ctr"/>
            <a:r>
              <a:rPr lang="it-IT" sz="2400" b="1" dirty="0" smtClean="0">
                <a:solidFill>
                  <a:srgbClr val="0070C0"/>
                </a:solidFill>
              </a:rPr>
              <a:t>Il suicidio assistito entra nell’ordinamento italiano</a:t>
            </a:r>
            <a:endParaRPr lang="it-IT" sz="2400" b="1" dirty="0">
              <a:solidFill>
                <a:srgbClr val="0070C0"/>
              </a:solidFill>
            </a:endParaRPr>
          </a:p>
        </p:txBody>
      </p:sp>
      <p:sp>
        <p:nvSpPr>
          <p:cNvPr id="10" name="CasellaDiTesto 9"/>
          <p:cNvSpPr txBox="1"/>
          <p:nvPr/>
        </p:nvSpPr>
        <p:spPr>
          <a:xfrm>
            <a:off x="251520" y="1916832"/>
            <a:ext cx="8568952" cy="4093428"/>
          </a:xfrm>
          <a:prstGeom prst="rect">
            <a:avLst/>
          </a:prstGeom>
          <a:solidFill>
            <a:schemeClr val="accent1">
              <a:lumMod val="20000"/>
              <a:lumOff val="80000"/>
            </a:schemeClr>
          </a:solidFill>
          <a:ln w="25400">
            <a:solidFill>
              <a:srgbClr val="FF0000"/>
            </a:solidFill>
          </a:ln>
        </p:spPr>
        <p:txBody>
          <a:bodyPr wrap="square" rtlCol="0">
            <a:spAutoFit/>
          </a:bodyPr>
          <a:lstStyle/>
          <a:p>
            <a:pPr algn="just"/>
            <a:r>
              <a:rPr lang="it-IT" sz="2000" b="1" dirty="0" smtClean="0">
                <a:solidFill>
                  <a:srgbClr val="FF0000"/>
                </a:solidFill>
              </a:rPr>
              <a:t>“La Corte ha ritenuto non punibile </a:t>
            </a:r>
            <a:r>
              <a:rPr lang="it-IT" sz="2000" b="1" dirty="0" smtClean="0"/>
              <a:t>ai sensi dell’articolo 580 del codice penale, a determinate condizioni, chi agevola l’esecuzione del proposito di suicidio, autonomamente e liberamente formatosi, di un paziente tenuto in vita da trattamenti di sostegno vitale e affetto da una patologia irreversibile, fonte di sofferenze fisiche e psicologiche che egli reputa intollerabili ma pienamente capace di prendere decisioni libere e consapevoli</a:t>
            </a:r>
            <a:r>
              <a:rPr lang="it-IT" sz="2000" dirty="0" smtClean="0"/>
              <a:t>”.</a:t>
            </a:r>
          </a:p>
          <a:p>
            <a:pPr algn="just"/>
            <a:r>
              <a:rPr lang="it-IT" sz="2000" b="1" dirty="0" smtClean="0">
                <a:solidFill>
                  <a:srgbClr val="FF0000"/>
                </a:solidFill>
              </a:rPr>
              <a:t>la Corte subordina </a:t>
            </a:r>
            <a:r>
              <a:rPr lang="it-IT" sz="2000" dirty="0" smtClean="0"/>
              <a:t>la possibilità di ricorrere alla “</a:t>
            </a:r>
            <a:r>
              <a:rPr lang="it-IT" sz="2000" b="1" dirty="0" smtClean="0"/>
              <a:t>morte a comando</a:t>
            </a:r>
            <a:r>
              <a:rPr lang="it-IT" sz="2000" dirty="0" smtClean="0"/>
              <a:t>” “</a:t>
            </a:r>
            <a:r>
              <a:rPr lang="it-IT" sz="2000" b="1" dirty="0" smtClean="0"/>
              <a:t>al rispetto delle modalità previste sul consenso informato, sulle cure palliative e sulla </a:t>
            </a:r>
            <a:r>
              <a:rPr lang="it-IT" sz="2000" b="1" dirty="0" err="1" smtClean="0"/>
              <a:t>sedazione</a:t>
            </a:r>
            <a:r>
              <a:rPr lang="it-IT" sz="2000" b="1" dirty="0" smtClean="0"/>
              <a:t> profonda continua”, </a:t>
            </a:r>
            <a:r>
              <a:rPr lang="it-IT" sz="2000" dirty="0" smtClean="0"/>
              <a:t>nonché</a:t>
            </a:r>
            <a:r>
              <a:rPr lang="it-IT" sz="2000" b="1" dirty="0" smtClean="0"/>
              <a:t> </a:t>
            </a:r>
            <a:r>
              <a:rPr lang="it-IT" sz="2000" dirty="0" smtClean="0"/>
              <a:t>“</a:t>
            </a:r>
            <a:r>
              <a:rPr lang="it-IT" sz="2000" b="1" dirty="0" smtClean="0"/>
              <a:t>alla verifica sia delle condizioni richieste che delle modalità di esecuzione da parte di una struttura pubblica del Servizio sanitario nazionale, sentito il parere del comitato etico territorialmente competente</a:t>
            </a:r>
            <a:r>
              <a:rPr lang="it-IT" sz="2000" dirty="0" smtClean="0"/>
              <a:t>”.</a:t>
            </a:r>
          </a:p>
          <a:p>
            <a:pPr algn="just"/>
            <a:r>
              <a:rPr lang="it-IT" sz="2000" b="1" dirty="0" smtClean="0">
                <a:solidFill>
                  <a:srgbClr val="FF0000"/>
                </a:solidFill>
              </a:rPr>
              <a:t>La Corte continua ad auspicare </a:t>
            </a:r>
            <a:r>
              <a:rPr lang="it-IT" sz="2000" dirty="0" smtClean="0"/>
              <a:t>“</a:t>
            </a:r>
            <a:r>
              <a:rPr lang="it-IT" sz="2000" b="1" dirty="0" smtClean="0"/>
              <a:t>un indispensabile intervento del legislatore</a:t>
            </a:r>
            <a:r>
              <a:rPr lang="it-IT" sz="2000" dirty="0" smtClean="0"/>
              <a:t>”.</a:t>
            </a:r>
            <a:endParaRPr lang="it-IT"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
                                            <p:txEl>
                                              <p:pRg st="0" end="0"/>
                                            </p:txEl>
                                          </p:spTgt>
                                        </p:tgtEl>
                                        <p:attrNameLst>
                                          <p:attrName>style.visibility</p:attrName>
                                        </p:attrNameLst>
                                      </p:cBhvr>
                                      <p:to>
                                        <p:strVal val="visible"/>
                                      </p:to>
                                    </p:set>
                                    <p:animEffect transition="in" filter="fade">
                                      <p:cBhvr>
                                        <p:cTn id="14" dur="1000"/>
                                        <p:tgtEl>
                                          <p:spTgt spid="10">
                                            <p:txEl>
                                              <p:pRg st="0" end="0"/>
                                            </p:txEl>
                                          </p:spTgt>
                                        </p:tgtEl>
                                      </p:cBhvr>
                                    </p:animEffect>
                                    <p:anim calcmode="lin" valueType="num">
                                      <p:cBhvr>
                                        <p:cTn id="15"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0">
                                            <p:txEl>
                                              <p:pRg st="1" end="1"/>
                                            </p:txEl>
                                          </p:spTgt>
                                        </p:tgtEl>
                                        <p:attrNameLst>
                                          <p:attrName>style.visibility</p:attrName>
                                        </p:attrNameLst>
                                      </p:cBhvr>
                                      <p:to>
                                        <p:strVal val="visible"/>
                                      </p:to>
                                    </p:set>
                                    <p:animEffect transition="in" filter="fade">
                                      <p:cBhvr>
                                        <p:cTn id="21" dur="1000"/>
                                        <p:tgtEl>
                                          <p:spTgt spid="10">
                                            <p:txEl>
                                              <p:pRg st="1" end="1"/>
                                            </p:txEl>
                                          </p:spTgt>
                                        </p:tgtEl>
                                      </p:cBhvr>
                                    </p:animEffect>
                                    <p:anim calcmode="lin" valueType="num">
                                      <p:cBhvr>
                                        <p:cTn id="22"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0">
                                            <p:txEl>
                                              <p:pRg st="2" end="2"/>
                                            </p:txEl>
                                          </p:spTgt>
                                        </p:tgtEl>
                                        <p:attrNameLst>
                                          <p:attrName>style.visibility</p:attrName>
                                        </p:attrNameLst>
                                      </p:cBhvr>
                                      <p:to>
                                        <p:strVal val="visible"/>
                                      </p:to>
                                    </p:set>
                                    <p:animEffect transition="in" filter="fade">
                                      <p:cBhvr>
                                        <p:cTn id="28" dur="1000"/>
                                        <p:tgtEl>
                                          <p:spTgt spid="10">
                                            <p:txEl>
                                              <p:pRg st="2" end="2"/>
                                            </p:txEl>
                                          </p:spTgt>
                                        </p:tgtEl>
                                      </p:cBhvr>
                                    </p:animEffect>
                                    <p:anim calcmode="lin" valueType="num">
                                      <p:cBhvr>
                                        <p:cTn id="29"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188640"/>
            <a:ext cx="7772400" cy="1080120"/>
          </a:xfrm>
          <a:solidFill>
            <a:srgbClr val="FFFF00"/>
          </a:solidFill>
          <a:ln w="25400">
            <a:solidFill>
              <a:schemeClr val="accent1"/>
            </a:solidFill>
          </a:ln>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Morte </a:t>
            </a:r>
            <a:r>
              <a:rPr lang="it-IT" b="1" dirty="0">
                <a:solidFill>
                  <a:srgbClr val="FF0000"/>
                </a:solidFill>
              </a:rPr>
              <a:t>cerebrale, coma, stato vegetativo e di minima </a:t>
            </a:r>
            <a:r>
              <a:rPr lang="it-IT" b="1" dirty="0" smtClean="0">
                <a:solidFill>
                  <a:srgbClr val="FF0000"/>
                </a:solidFill>
              </a:rPr>
              <a:t>coscienza</a:t>
            </a:r>
            <a:r>
              <a:rPr lang="it-IT" dirty="0"/>
              <a:t/>
            </a:r>
            <a:br>
              <a:rPr lang="it-IT" dirty="0"/>
            </a:br>
            <a:endParaRPr lang="it-IT" dirty="0"/>
          </a:p>
        </p:txBody>
      </p:sp>
      <p:sp>
        <p:nvSpPr>
          <p:cNvPr id="5" name="Segnaposto data 4"/>
          <p:cNvSpPr>
            <a:spLocks noGrp="1"/>
          </p:cNvSpPr>
          <p:nvPr>
            <p:ph type="dt" sz="half" idx="10"/>
          </p:nvPr>
        </p:nvSpPr>
        <p:spPr/>
        <p:txBody>
          <a:bodyPr/>
          <a:lstStyle/>
          <a:p>
            <a:fld id="{5572AFAA-DAB1-4534-A4B5-B871BBA10F63}" type="datetime1">
              <a:rPr lang="it-IT" smtClean="0"/>
              <a:pPr/>
              <a:t>16/06/2020</a:t>
            </a:fld>
            <a:endParaRPr lang="it-IT" dirty="0"/>
          </a:p>
        </p:txBody>
      </p:sp>
      <p:sp>
        <p:nvSpPr>
          <p:cNvPr id="6" name="Segnaposto numero diapositiva 5"/>
          <p:cNvSpPr>
            <a:spLocks noGrp="1"/>
          </p:cNvSpPr>
          <p:nvPr>
            <p:ph type="sldNum" sz="quarter" idx="12"/>
          </p:nvPr>
        </p:nvSpPr>
        <p:spPr/>
        <p:txBody>
          <a:bodyPr/>
          <a:lstStyle/>
          <a:p>
            <a:fld id="{927500FC-9F64-46AB-8A17-FA51311D0CC1}" type="slidenum">
              <a:rPr lang="it-IT" smtClean="0"/>
              <a:pPr/>
              <a:t>22</a:t>
            </a:fld>
            <a:endParaRPr lang="it-IT"/>
          </a:p>
        </p:txBody>
      </p:sp>
      <p:sp>
        <p:nvSpPr>
          <p:cNvPr id="8" name="CasellaDiTesto 7"/>
          <p:cNvSpPr txBox="1"/>
          <p:nvPr/>
        </p:nvSpPr>
        <p:spPr>
          <a:xfrm>
            <a:off x="683568" y="1340768"/>
            <a:ext cx="7920880" cy="461665"/>
          </a:xfrm>
          <a:prstGeom prst="rect">
            <a:avLst/>
          </a:prstGeom>
          <a:noFill/>
        </p:spPr>
        <p:txBody>
          <a:bodyPr wrap="square" rtlCol="0">
            <a:spAutoFit/>
          </a:bodyPr>
          <a:lstStyle/>
          <a:p>
            <a:pPr algn="ctr"/>
            <a:r>
              <a:rPr lang="it-IT" sz="2400" b="1" dirty="0" smtClean="0">
                <a:solidFill>
                  <a:srgbClr val="0070C0"/>
                </a:solidFill>
              </a:rPr>
              <a:t>Reazioni alla sentenza della Corte Costituzionale</a:t>
            </a:r>
            <a:endParaRPr lang="it-IT" sz="2400" b="1" dirty="0">
              <a:solidFill>
                <a:srgbClr val="0070C0"/>
              </a:solidFill>
            </a:endParaRPr>
          </a:p>
        </p:txBody>
      </p:sp>
      <p:sp>
        <p:nvSpPr>
          <p:cNvPr id="10" name="CasellaDiTesto 9"/>
          <p:cNvSpPr txBox="1"/>
          <p:nvPr/>
        </p:nvSpPr>
        <p:spPr>
          <a:xfrm>
            <a:off x="251520" y="1916832"/>
            <a:ext cx="8568952" cy="4093428"/>
          </a:xfrm>
          <a:prstGeom prst="rect">
            <a:avLst/>
          </a:prstGeom>
          <a:solidFill>
            <a:schemeClr val="accent1">
              <a:lumMod val="20000"/>
              <a:lumOff val="80000"/>
            </a:schemeClr>
          </a:solidFill>
          <a:ln w="25400">
            <a:solidFill>
              <a:srgbClr val="FF0000"/>
            </a:solidFill>
          </a:ln>
        </p:spPr>
        <p:txBody>
          <a:bodyPr wrap="square" rtlCol="0">
            <a:spAutoFit/>
          </a:bodyPr>
          <a:lstStyle/>
          <a:p>
            <a:pPr algn="just"/>
            <a:r>
              <a:rPr lang="it-IT" sz="2000" b="1" dirty="0" smtClean="0">
                <a:solidFill>
                  <a:srgbClr val="FF0000"/>
                </a:solidFill>
              </a:rPr>
              <a:t>Tra le prime reazioni </a:t>
            </a:r>
            <a:r>
              <a:rPr lang="it-IT" sz="2000" dirty="0" smtClean="0"/>
              <a:t>alla sentenza c’è quella di </a:t>
            </a:r>
            <a:r>
              <a:rPr lang="it-IT" sz="2000" b="1" dirty="0" smtClean="0"/>
              <a:t>Marco Cappato</a:t>
            </a:r>
            <a:r>
              <a:rPr lang="it-IT" sz="2000" dirty="0" smtClean="0"/>
              <a:t>, il tesoriere dell’associazione radicale Luca </a:t>
            </a:r>
            <a:r>
              <a:rPr lang="it-IT" sz="2000" dirty="0" err="1" smtClean="0"/>
              <a:t>Coscioni</a:t>
            </a:r>
            <a:r>
              <a:rPr lang="it-IT" sz="2000" dirty="0" smtClean="0"/>
              <a:t> che aveva dato vita al procedimento. Così commenta: “</a:t>
            </a:r>
            <a:r>
              <a:rPr lang="it-IT" sz="2000" b="1" dirty="0" smtClean="0"/>
              <a:t>Ora siamo tutti più liberi</a:t>
            </a:r>
            <a:r>
              <a:rPr lang="it-IT" sz="2000" dirty="0" smtClean="0"/>
              <a:t>”.</a:t>
            </a:r>
          </a:p>
          <a:p>
            <a:pPr algn="just"/>
            <a:r>
              <a:rPr lang="it-IT" sz="2000" b="1" dirty="0" smtClean="0">
                <a:solidFill>
                  <a:srgbClr val="FF0000"/>
                </a:solidFill>
              </a:rPr>
              <a:t>Di segno opposto</a:t>
            </a:r>
            <a:r>
              <a:rPr lang="it-IT" sz="2000" dirty="0" smtClean="0"/>
              <a:t> </a:t>
            </a:r>
            <a:r>
              <a:rPr lang="it-IT" sz="2000" b="1" dirty="0" smtClean="0"/>
              <a:t>Alberto Gambino</a:t>
            </a:r>
            <a:r>
              <a:rPr lang="it-IT" sz="2000" dirty="0" smtClean="0"/>
              <a:t>, prorettore dell’Università Europea di Roma e </a:t>
            </a:r>
            <a:r>
              <a:rPr lang="it-IT" sz="2000" b="1" dirty="0" smtClean="0"/>
              <a:t>presidente di </a:t>
            </a:r>
            <a:r>
              <a:rPr lang="it-IT" sz="2000" b="1" dirty="0" err="1" smtClean="0"/>
              <a:t>Scienza&amp;Vita</a:t>
            </a:r>
            <a:r>
              <a:rPr lang="it-IT" sz="2000" dirty="0" smtClean="0"/>
              <a:t>: “</a:t>
            </a:r>
            <a:r>
              <a:rPr lang="it-IT" sz="2000" b="1" dirty="0" smtClean="0"/>
              <a:t>La Corte ha ceduto a una visione utilitaristica della vita umana, ribaltando l’articolo 2 della nostra Carta, che mette al centro la persona umana e non la sua mera volontà</a:t>
            </a:r>
            <a:r>
              <a:rPr lang="it-IT" sz="2000" dirty="0" smtClean="0"/>
              <a:t>”.</a:t>
            </a:r>
          </a:p>
          <a:p>
            <a:pPr algn="just"/>
            <a:r>
              <a:rPr lang="it-IT" sz="2000" b="1" dirty="0" smtClean="0">
                <a:solidFill>
                  <a:srgbClr val="FF0000"/>
                </a:solidFill>
              </a:rPr>
              <a:t>Filippo Anelli, </a:t>
            </a:r>
            <a:r>
              <a:rPr lang="it-IT" sz="2000" dirty="0" smtClean="0"/>
              <a:t>presidente della </a:t>
            </a:r>
            <a:r>
              <a:rPr lang="it-IT" sz="2000" b="1" dirty="0" smtClean="0"/>
              <a:t>Federazione nazionale degli ordini dei medici chirurghi e degli odontoiatri </a:t>
            </a:r>
            <a:r>
              <a:rPr lang="it-IT" sz="2000" dirty="0" smtClean="0"/>
              <a:t>(</a:t>
            </a:r>
            <a:r>
              <a:rPr lang="it-IT" sz="2000" dirty="0" err="1" smtClean="0"/>
              <a:t>Fnomceo</a:t>
            </a:r>
            <a:r>
              <a:rPr lang="it-IT" sz="2000" dirty="0" smtClean="0"/>
              <a:t>), dichiara: "</a:t>
            </a:r>
            <a:r>
              <a:rPr lang="it-IT" sz="2000" b="1" dirty="0" smtClean="0"/>
              <a:t>Quello che chiediamo ora al Legislatore è che chi dovesse essere chiamato ad avviare formalmente la procedura del suicidio assistito, essendone responsabile, sia un pubblico ufficiale rappresentante dello Stato e non un medico</a:t>
            </a:r>
            <a:r>
              <a:rPr lang="it-IT" sz="2000" dirty="0" smtClean="0"/>
              <a:t>". E ancora: "</a:t>
            </a:r>
            <a:r>
              <a:rPr lang="it-IT" sz="2000" b="1" dirty="0" smtClean="0"/>
              <a:t>Prevedo che ci sarà una forte resistenza da parte del mondo medico“.</a:t>
            </a:r>
            <a:endParaRPr lang="it-IT" sz="2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
                                            <p:txEl>
                                              <p:pRg st="0" end="0"/>
                                            </p:txEl>
                                          </p:spTgt>
                                        </p:tgtEl>
                                        <p:attrNameLst>
                                          <p:attrName>style.visibility</p:attrName>
                                        </p:attrNameLst>
                                      </p:cBhvr>
                                      <p:to>
                                        <p:strVal val="visible"/>
                                      </p:to>
                                    </p:set>
                                    <p:animEffect transition="in" filter="fade">
                                      <p:cBhvr>
                                        <p:cTn id="14" dur="1000"/>
                                        <p:tgtEl>
                                          <p:spTgt spid="10">
                                            <p:txEl>
                                              <p:pRg st="0" end="0"/>
                                            </p:txEl>
                                          </p:spTgt>
                                        </p:tgtEl>
                                      </p:cBhvr>
                                    </p:animEffect>
                                    <p:anim calcmode="lin" valueType="num">
                                      <p:cBhvr>
                                        <p:cTn id="15"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0">
                                            <p:txEl>
                                              <p:pRg st="1" end="1"/>
                                            </p:txEl>
                                          </p:spTgt>
                                        </p:tgtEl>
                                        <p:attrNameLst>
                                          <p:attrName>style.visibility</p:attrName>
                                        </p:attrNameLst>
                                      </p:cBhvr>
                                      <p:to>
                                        <p:strVal val="visible"/>
                                      </p:to>
                                    </p:set>
                                    <p:animEffect transition="in" filter="fade">
                                      <p:cBhvr>
                                        <p:cTn id="21" dur="1000"/>
                                        <p:tgtEl>
                                          <p:spTgt spid="10">
                                            <p:txEl>
                                              <p:pRg st="1" end="1"/>
                                            </p:txEl>
                                          </p:spTgt>
                                        </p:tgtEl>
                                      </p:cBhvr>
                                    </p:animEffect>
                                    <p:anim calcmode="lin" valueType="num">
                                      <p:cBhvr>
                                        <p:cTn id="22"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0">
                                            <p:txEl>
                                              <p:pRg st="2" end="2"/>
                                            </p:txEl>
                                          </p:spTgt>
                                        </p:tgtEl>
                                        <p:attrNameLst>
                                          <p:attrName>style.visibility</p:attrName>
                                        </p:attrNameLst>
                                      </p:cBhvr>
                                      <p:to>
                                        <p:strVal val="visible"/>
                                      </p:to>
                                    </p:set>
                                    <p:animEffect transition="in" filter="fade">
                                      <p:cBhvr>
                                        <p:cTn id="28" dur="1000"/>
                                        <p:tgtEl>
                                          <p:spTgt spid="10">
                                            <p:txEl>
                                              <p:pRg st="2" end="2"/>
                                            </p:txEl>
                                          </p:spTgt>
                                        </p:tgtEl>
                                      </p:cBhvr>
                                    </p:animEffect>
                                    <p:anim calcmode="lin" valueType="num">
                                      <p:cBhvr>
                                        <p:cTn id="29"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188640"/>
            <a:ext cx="7772400" cy="1080120"/>
          </a:xfrm>
          <a:solidFill>
            <a:srgbClr val="FFFF00"/>
          </a:solidFill>
          <a:ln w="25400">
            <a:solidFill>
              <a:schemeClr val="accent1"/>
            </a:solidFill>
          </a:ln>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Morte </a:t>
            </a:r>
            <a:r>
              <a:rPr lang="it-IT" b="1" dirty="0">
                <a:solidFill>
                  <a:srgbClr val="FF0000"/>
                </a:solidFill>
              </a:rPr>
              <a:t>cerebrale, coma, stato vegetativo e di minima </a:t>
            </a:r>
            <a:r>
              <a:rPr lang="it-IT" b="1" dirty="0" smtClean="0">
                <a:solidFill>
                  <a:srgbClr val="FF0000"/>
                </a:solidFill>
              </a:rPr>
              <a:t>coscienza</a:t>
            </a:r>
            <a:r>
              <a:rPr lang="it-IT" dirty="0"/>
              <a:t/>
            </a:r>
            <a:br>
              <a:rPr lang="it-IT" dirty="0"/>
            </a:br>
            <a:endParaRPr lang="it-IT" dirty="0"/>
          </a:p>
        </p:txBody>
      </p:sp>
      <p:sp>
        <p:nvSpPr>
          <p:cNvPr id="5" name="Segnaposto data 4"/>
          <p:cNvSpPr>
            <a:spLocks noGrp="1"/>
          </p:cNvSpPr>
          <p:nvPr>
            <p:ph type="dt" sz="half" idx="10"/>
          </p:nvPr>
        </p:nvSpPr>
        <p:spPr/>
        <p:txBody>
          <a:bodyPr/>
          <a:lstStyle/>
          <a:p>
            <a:fld id="{5572AFAA-DAB1-4534-A4B5-B871BBA10F63}" type="datetime1">
              <a:rPr lang="it-IT" smtClean="0"/>
              <a:pPr/>
              <a:t>16/06/2020</a:t>
            </a:fld>
            <a:endParaRPr lang="it-IT" dirty="0"/>
          </a:p>
        </p:txBody>
      </p:sp>
      <p:sp>
        <p:nvSpPr>
          <p:cNvPr id="6" name="Segnaposto numero diapositiva 5"/>
          <p:cNvSpPr>
            <a:spLocks noGrp="1"/>
          </p:cNvSpPr>
          <p:nvPr>
            <p:ph type="sldNum" sz="quarter" idx="12"/>
          </p:nvPr>
        </p:nvSpPr>
        <p:spPr/>
        <p:txBody>
          <a:bodyPr/>
          <a:lstStyle/>
          <a:p>
            <a:fld id="{927500FC-9F64-46AB-8A17-FA51311D0CC1}" type="slidenum">
              <a:rPr lang="it-IT" smtClean="0"/>
              <a:pPr/>
              <a:t>23</a:t>
            </a:fld>
            <a:endParaRPr lang="it-IT"/>
          </a:p>
        </p:txBody>
      </p:sp>
      <p:sp>
        <p:nvSpPr>
          <p:cNvPr id="8" name="CasellaDiTesto 7"/>
          <p:cNvSpPr txBox="1"/>
          <p:nvPr/>
        </p:nvSpPr>
        <p:spPr>
          <a:xfrm>
            <a:off x="683568" y="1340768"/>
            <a:ext cx="7920880" cy="461665"/>
          </a:xfrm>
          <a:prstGeom prst="rect">
            <a:avLst/>
          </a:prstGeom>
          <a:noFill/>
        </p:spPr>
        <p:txBody>
          <a:bodyPr wrap="square" rtlCol="0">
            <a:spAutoFit/>
          </a:bodyPr>
          <a:lstStyle/>
          <a:p>
            <a:pPr algn="ctr"/>
            <a:r>
              <a:rPr lang="it-IT" sz="2400" b="1" dirty="0" smtClean="0">
                <a:solidFill>
                  <a:srgbClr val="0070C0"/>
                </a:solidFill>
              </a:rPr>
              <a:t>È stata legalizzata l’eutanasia in Italia?</a:t>
            </a:r>
            <a:endParaRPr lang="it-IT" sz="2400" dirty="0">
              <a:solidFill>
                <a:srgbClr val="0070C0"/>
              </a:solidFill>
            </a:endParaRPr>
          </a:p>
        </p:txBody>
      </p:sp>
      <p:sp>
        <p:nvSpPr>
          <p:cNvPr id="10" name="CasellaDiTesto 9"/>
          <p:cNvSpPr txBox="1"/>
          <p:nvPr/>
        </p:nvSpPr>
        <p:spPr>
          <a:xfrm>
            <a:off x="251520" y="1916832"/>
            <a:ext cx="8568952" cy="3170099"/>
          </a:xfrm>
          <a:prstGeom prst="rect">
            <a:avLst/>
          </a:prstGeom>
          <a:solidFill>
            <a:schemeClr val="accent1">
              <a:lumMod val="20000"/>
              <a:lumOff val="80000"/>
            </a:schemeClr>
          </a:solidFill>
          <a:ln w="25400">
            <a:solidFill>
              <a:srgbClr val="FF0000"/>
            </a:solidFill>
          </a:ln>
        </p:spPr>
        <p:txBody>
          <a:bodyPr wrap="square" rtlCol="0">
            <a:spAutoFit/>
          </a:bodyPr>
          <a:lstStyle/>
          <a:p>
            <a:pPr algn="just"/>
            <a:r>
              <a:rPr lang="it-IT" sz="2000" b="1" dirty="0" smtClean="0">
                <a:solidFill>
                  <a:srgbClr val="FF0000"/>
                </a:solidFill>
              </a:rPr>
              <a:t>La risposta non è semplice, </a:t>
            </a:r>
            <a:r>
              <a:rPr lang="it-IT" sz="2000" dirty="0" smtClean="0"/>
              <a:t>perché il concetto di “eutanasia” (dal greco, “dolce morte”) non conosce una definizione univoca. Diversi Stati e diverse organizzazioni utilizzano lo stesso termine per indicare cose differenti.</a:t>
            </a:r>
          </a:p>
          <a:p>
            <a:pPr algn="just"/>
            <a:r>
              <a:rPr lang="it-IT" sz="2000" b="1" dirty="0" smtClean="0">
                <a:solidFill>
                  <a:srgbClr val="FF0000"/>
                </a:solidFill>
              </a:rPr>
              <a:t>Secondo l’</a:t>
            </a:r>
            <a:r>
              <a:rPr lang="it-IT" sz="2000" b="1" dirty="0" err="1" smtClean="0">
                <a:solidFill>
                  <a:srgbClr val="FF0000"/>
                </a:solidFill>
              </a:rPr>
              <a:t>Epac</a:t>
            </a:r>
            <a:r>
              <a:rPr lang="it-IT" sz="2000" b="1" dirty="0" smtClean="0">
                <a:solidFill>
                  <a:srgbClr val="FF0000"/>
                </a:solidFill>
              </a:rPr>
              <a:t>, </a:t>
            </a:r>
            <a:r>
              <a:rPr lang="it-IT" sz="2000" dirty="0" smtClean="0"/>
              <a:t>l’associazione europea dei medici che si occupano di cure palliative, </a:t>
            </a:r>
            <a:r>
              <a:rPr lang="it-IT" sz="2000" b="1" dirty="0" smtClean="0"/>
              <a:t>è “eutanasia” quando un medico somministra una sostanza letale su richiesta del paziente</a:t>
            </a:r>
            <a:r>
              <a:rPr lang="it-IT" sz="2000" dirty="0" smtClean="0"/>
              <a:t>, mentre </a:t>
            </a:r>
            <a:r>
              <a:rPr lang="it-IT" sz="2000" b="1" dirty="0" smtClean="0"/>
              <a:t>è “suicidio assistito” quando il medico aiuta un paziente a suicidarsi, lasciando però a lui la responsabilità dell’atto finale.</a:t>
            </a:r>
          </a:p>
          <a:p>
            <a:pPr algn="just"/>
            <a:r>
              <a:rPr lang="it-IT" sz="2000" b="1" dirty="0" smtClean="0">
                <a:solidFill>
                  <a:srgbClr val="FF0000"/>
                </a:solidFill>
              </a:rPr>
              <a:t>Secondo questa definizione, </a:t>
            </a:r>
            <a:r>
              <a:rPr lang="it-IT" sz="2000" dirty="0" smtClean="0"/>
              <a:t>che non è però universalmente accettata, in Italia non sarebbe stata legalizzata l’eutanasia ma, con certe condizioni, il suicidio assistito.</a:t>
            </a:r>
            <a:endParaRPr lang="it-IT" sz="2000" dirty="0"/>
          </a:p>
        </p:txBody>
      </p:sp>
      <p:pic>
        <p:nvPicPr>
          <p:cNvPr id="4098" name="Picture 2" descr="C:\Users\Master\Desktop\Ultimi lavori\Foto\eu2.png"/>
          <p:cNvPicPr>
            <a:picLocks noChangeAspect="1" noChangeArrowheads="1"/>
          </p:cNvPicPr>
          <p:nvPr/>
        </p:nvPicPr>
        <p:blipFill>
          <a:blip r:embed="rId2" cstate="print"/>
          <a:srcRect/>
          <a:stretch>
            <a:fillRect/>
          </a:stretch>
        </p:blipFill>
        <p:spPr bwMode="auto">
          <a:xfrm>
            <a:off x="2987824" y="4797152"/>
            <a:ext cx="2885890" cy="187220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4098"/>
                                        </p:tgtEl>
                                        <p:attrNameLst>
                                          <p:attrName>style.visibility</p:attrName>
                                        </p:attrNameLst>
                                      </p:cBhvr>
                                      <p:to>
                                        <p:strVal val="visible"/>
                                      </p:to>
                                    </p:set>
                                    <p:animEffect transition="in" filter="wheel(4)">
                                      <p:cBhvr>
                                        <p:cTn id="14" dur="2000"/>
                                        <p:tgtEl>
                                          <p:spTgt spid="4098"/>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animEffect transition="in" filter="fade">
                                      <p:cBhvr>
                                        <p:cTn id="19" dur="1000"/>
                                        <p:tgtEl>
                                          <p:spTgt spid="10">
                                            <p:txEl>
                                              <p:pRg st="0" end="0"/>
                                            </p:txEl>
                                          </p:spTgt>
                                        </p:tgtEl>
                                      </p:cBhvr>
                                    </p:animEffect>
                                    <p:anim calcmode="lin" valueType="num">
                                      <p:cBhvr>
                                        <p:cTn id="20"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10">
                                            <p:txEl>
                                              <p:pRg st="1" end="1"/>
                                            </p:txEl>
                                          </p:spTgt>
                                        </p:tgtEl>
                                        <p:attrNameLst>
                                          <p:attrName>style.visibility</p:attrName>
                                        </p:attrNameLst>
                                      </p:cBhvr>
                                      <p:to>
                                        <p:strVal val="visible"/>
                                      </p:to>
                                    </p:set>
                                    <p:animEffect transition="in" filter="fade">
                                      <p:cBhvr>
                                        <p:cTn id="26" dur="1000"/>
                                        <p:tgtEl>
                                          <p:spTgt spid="10">
                                            <p:txEl>
                                              <p:pRg st="1" end="1"/>
                                            </p:txEl>
                                          </p:spTgt>
                                        </p:tgtEl>
                                      </p:cBhvr>
                                    </p:animEffect>
                                    <p:anim calcmode="lin" valueType="num">
                                      <p:cBhvr>
                                        <p:cTn id="27"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10">
                                            <p:txEl>
                                              <p:pRg st="2" end="2"/>
                                            </p:txEl>
                                          </p:spTgt>
                                        </p:tgtEl>
                                        <p:attrNameLst>
                                          <p:attrName>style.visibility</p:attrName>
                                        </p:attrNameLst>
                                      </p:cBhvr>
                                      <p:to>
                                        <p:strVal val="visible"/>
                                      </p:to>
                                    </p:set>
                                    <p:animEffect transition="in" filter="fade">
                                      <p:cBhvr>
                                        <p:cTn id="33" dur="1000"/>
                                        <p:tgtEl>
                                          <p:spTgt spid="10">
                                            <p:txEl>
                                              <p:pRg st="2" end="2"/>
                                            </p:txEl>
                                          </p:spTgt>
                                        </p:tgtEl>
                                      </p:cBhvr>
                                    </p:animEffect>
                                    <p:anim calcmode="lin" valueType="num">
                                      <p:cBhvr>
                                        <p:cTn id="34"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188640"/>
            <a:ext cx="7772400" cy="1080120"/>
          </a:xfrm>
          <a:solidFill>
            <a:srgbClr val="FFFF00"/>
          </a:solidFill>
          <a:ln w="25400">
            <a:solidFill>
              <a:schemeClr val="accent1"/>
            </a:solidFill>
          </a:ln>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Morte </a:t>
            </a:r>
            <a:r>
              <a:rPr lang="it-IT" b="1" dirty="0">
                <a:solidFill>
                  <a:srgbClr val="FF0000"/>
                </a:solidFill>
              </a:rPr>
              <a:t>cerebrale, coma, stato vegetativo e di minima </a:t>
            </a:r>
            <a:r>
              <a:rPr lang="it-IT" b="1" dirty="0" smtClean="0">
                <a:solidFill>
                  <a:srgbClr val="FF0000"/>
                </a:solidFill>
              </a:rPr>
              <a:t>coscienza</a:t>
            </a:r>
            <a:r>
              <a:rPr lang="it-IT" dirty="0"/>
              <a:t/>
            </a:r>
            <a:br>
              <a:rPr lang="it-IT" dirty="0"/>
            </a:br>
            <a:endParaRPr lang="it-IT" dirty="0"/>
          </a:p>
        </p:txBody>
      </p:sp>
      <p:sp>
        <p:nvSpPr>
          <p:cNvPr id="5" name="Segnaposto data 4"/>
          <p:cNvSpPr>
            <a:spLocks noGrp="1"/>
          </p:cNvSpPr>
          <p:nvPr>
            <p:ph type="dt" sz="half" idx="10"/>
          </p:nvPr>
        </p:nvSpPr>
        <p:spPr/>
        <p:txBody>
          <a:bodyPr/>
          <a:lstStyle/>
          <a:p>
            <a:fld id="{5572AFAA-DAB1-4534-A4B5-B871BBA10F63}" type="datetime1">
              <a:rPr lang="it-IT" smtClean="0"/>
              <a:pPr/>
              <a:t>16/06/2020</a:t>
            </a:fld>
            <a:endParaRPr lang="it-IT" dirty="0"/>
          </a:p>
        </p:txBody>
      </p:sp>
      <p:sp>
        <p:nvSpPr>
          <p:cNvPr id="6" name="Segnaposto numero diapositiva 5"/>
          <p:cNvSpPr>
            <a:spLocks noGrp="1"/>
          </p:cNvSpPr>
          <p:nvPr>
            <p:ph type="sldNum" sz="quarter" idx="12"/>
          </p:nvPr>
        </p:nvSpPr>
        <p:spPr/>
        <p:txBody>
          <a:bodyPr/>
          <a:lstStyle/>
          <a:p>
            <a:fld id="{927500FC-9F64-46AB-8A17-FA51311D0CC1}" type="slidenum">
              <a:rPr lang="it-IT" smtClean="0"/>
              <a:pPr/>
              <a:t>24</a:t>
            </a:fld>
            <a:endParaRPr lang="it-IT"/>
          </a:p>
        </p:txBody>
      </p:sp>
      <p:sp>
        <p:nvSpPr>
          <p:cNvPr id="8" name="CasellaDiTesto 7"/>
          <p:cNvSpPr txBox="1"/>
          <p:nvPr/>
        </p:nvSpPr>
        <p:spPr>
          <a:xfrm>
            <a:off x="683568" y="1340768"/>
            <a:ext cx="7920880" cy="461665"/>
          </a:xfrm>
          <a:prstGeom prst="rect">
            <a:avLst/>
          </a:prstGeom>
          <a:noFill/>
        </p:spPr>
        <p:txBody>
          <a:bodyPr wrap="square" rtlCol="0">
            <a:spAutoFit/>
          </a:bodyPr>
          <a:lstStyle/>
          <a:p>
            <a:pPr algn="ctr"/>
            <a:r>
              <a:rPr lang="it-IT" sz="2400" b="1" dirty="0" smtClean="0">
                <a:solidFill>
                  <a:srgbClr val="0070C0"/>
                </a:solidFill>
              </a:rPr>
              <a:t>La situazione in Europa (secondo la definizione che da </a:t>
            </a:r>
            <a:r>
              <a:rPr lang="it-IT" sz="2400" b="1" dirty="0" err="1" smtClean="0">
                <a:solidFill>
                  <a:srgbClr val="0070C0"/>
                </a:solidFill>
              </a:rPr>
              <a:t>Epac</a:t>
            </a:r>
            <a:r>
              <a:rPr lang="it-IT" sz="2400" b="1" dirty="0" smtClean="0">
                <a:solidFill>
                  <a:srgbClr val="0070C0"/>
                </a:solidFill>
              </a:rPr>
              <a:t>)</a:t>
            </a:r>
            <a:endParaRPr lang="it-IT" sz="2400" dirty="0">
              <a:solidFill>
                <a:srgbClr val="0070C0"/>
              </a:solidFill>
            </a:endParaRPr>
          </a:p>
        </p:txBody>
      </p:sp>
      <p:sp>
        <p:nvSpPr>
          <p:cNvPr id="10" name="CasellaDiTesto 9"/>
          <p:cNvSpPr txBox="1"/>
          <p:nvPr/>
        </p:nvSpPr>
        <p:spPr>
          <a:xfrm>
            <a:off x="251520" y="1916832"/>
            <a:ext cx="8568952" cy="2554545"/>
          </a:xfrm>
          <a:prstGeom prst="rect">
            <a:avLst/>
          </a:prstGeom>
          <a:solidFill>
            <a:schemeClr val="accent1">
              <a:lumMod val="20000"/>
              <a:lumOff val="80000"/>
            </a:schemeClr>
          </a:solidFill>
          <a:ln w="25400">
            <a:solidFill>
              <a:srgbClr val="FF0000"/>
            </a:solidFill>
          </a:ln>
        </p:spPr>
        <p:txBody>
          <a:bodyPr wrap="square" rtlCol="0">
            <a:spAutoFit/>
          </a:bodyPr>
          <a:lstStyle/>
          <a:p>
            <a:pPr algn="just"/>
            <a:r>
              <a:rPr lang="it-IT" sz="2000" b="1" dirty="0" smtClean="0">
                <a:solidFill>
                  <a:srgbClr val="FF0000"/>
                </a:solidFill>
              </a:rPr>
              <a:t>I Paesi in cui è legale l’eutanasia </a:t>
            </a:r>
            <a:r>
              <a:rPr lang="it-IT" sz="2000" dirty="0" smtClean="0"/>
              <a:t>sono solamente tre: </a:t>
            </a:r>
            <a:r>
              <a:rPr lang="it-IT" sz="2000" b="1" dirty="0" smtClean="0"/>
              <a:t>l’Olanda, il Belgio e il Lussemburgo.</a:t>
            </a:r>
            <a:r>
              <a:rPr lang="it-IT" sz="2000" dirty="0" smtClean="0"/>
              <a:t> In questi Stati è legale anche il suicidio assistito.</a:t>
            </a:r>
          </a:p>
          <a:p>
            <a:pPr algn="just"/>
            <a:r>
              <a:rPr lang="it-IT" sz="2000" b="1" dirty="0" smtClean="0">
                <a:solidFill>
                  <a:srgbClr val="FF0000"/>
                </a:solidFill>
              </a:rPr>
              <a:t>In Germania, Austria e Finlandia - oltre che in Svizzera</a:t>
            </a:r>
            <a:r>
              <a:rPr lang="it-IT" sz="2000" dirty="0" smtClean="0"/>
              <a:t>, che però non è parte della Ue - </a:t>
            </a:r>
            <a:r>
              <a:rPr lang="it-IT" sz="2000" b="1" dirty="0" smtClean="0"/>
              <a:t>è legale il suicidio assistito ma non l’eutanasia.</a:t>
            </a:r>
          </a:p>
          <a:p>
            <a:pPr algn="just"/>
            <a:r>
              <a:rPr lang="it-IT" sz="2000" b="1" dirty="0" smtClean="0">
                <a:solidFill>
                  <a:srgbClr val="FF0000"/>
                </a:solidFill>
              </a:rPr>
              <a:t>Dopo il pronunciamento dei giudici costituzionali, </a:t>
            </a:r>
            <a:r>
              <a:rPr lang="it-IT" sz="2000" b="1" dirty="0" smtClean="0"/>
              <a:t>sembrerebbe che l’Italia esca dal gruppo di 22 Stati Ue che non consentono nessuna delle due pratiche </a:t>
            </a:r>
            <a:r>
              <a:rPr lang="it-IT" sz="2000" dirty="0" smtClean="0"/>
              <a:t>a vada ad aggiungersi al gruppo di Paesi che ammettono il suicidio assistito ma non l’eutanasia.</a:t>
            </a:r>
            <a:endParaRPr lang="it-IT" sz="2000" dirty="0"/>
          </a:p>
        </p:txBody>
      </p:sp>
      <p:pic>
        <p:nvPicPr>
          <p:cNvPr id="3075" name="Picture 3" descr="C:\Users\Master\Desktop\Ultimi lavori\Foto\no.jpg"/>
          <p:cNvPicPr>
            <a:picLocks noChangeAspect="1" noChangeArrowheads="1"/>
          </p:cNvPicPr>
          <p:nvPr/>
        </p:nvPicPr>
        <p:blipFill>
          <a:blip r:embed="rId2" cstate="print"/>
          <a:srcRect t="11691" b="10372"/>
          <a:stretch>
            <a:fillRect/>
          </a:stretch>
        </p:blipFill>
        <p:spPr bwMode="auto">
          <a:xfrm>
            <a:off x="611560" y="4581128"/>
            <a:ext cx="3083718" cy="1800200"/>
          </a:xfrm>
          <a:prstGeom prst="rect">
            <a:avLst/>
          </a:prstGeom>
          <a:noFill/>
          <a:ln w="25400">
            <a:solidFill>
              <a:srgbClr val="FF0000"/>
            </a:solidFill>
          </a:ln>
        </p:spPr>
      </p:pic>
      <p:pic>
        <p:nvPicPr>
          <p:cNvPr id="3076" name="Picture 4" descr="C:\Users\Master\Desktop\Ultimi lavori\Foto\no2.jpg"/>
          <p:cNvPicPr>
            <a:picLocks noChangeAspect="1" noChangeArrowheads="1"/>
          </p:cNvPicPr>
          <p:nvPr/>
        </p:nvPicPr>
        <p:blipFill>
          <a:blip r:embed="rId3" cstate="print"/>
          <a:srcRect/>
          <a:stretch>
            <a:fillRect/>
          </a:stretch>
        </p:blipFill>
        <p:spPr bwMode="auto">
          <a:xfrm>
            <a:off x="5518334" y="4581128"/>
            <a:ext cx="2810312" cy="1800200"/>
          </a:xfrm>
          <a:prstGeom prst="rect">
            <a:avLst/>
          </a:prstGeom>
          <a:noFill/>
          <a:ln w="25400">
            <a:solidFill>
              <a:srgbClr val="FF0000"/>
            </a:solidFill>
          </a:ln>
        </p:spPr>
      </p:pic>
      <p:sp>
        <p:nvSpPr>
          <p:cNvPr id="11" name="CasellaDiTesto 10"/>
          <p:cNvSpPr txBox="1"/>
          <p:nvPr/>
        </p:nvSpPr>
        <p:spPr>
          <a:xfrm>
            <a:off x="3779912" y="5157192"/>
            <a:ext cx="1656184" cy="923330"/>
          </a:xfrm>
          <a:prstGeom prst="rect">
            <a:avLst/>
          </a:prstGeom>
          <a:noFill/>
        </p:spPr>
        <p:txBody>
          <a:bodyPr wrap="square" rtlCol="0">
            <a:spAutoFit/>
          </a:bodyPr>
          <a:lstStyle/>
          <a:p>
            <a:pPr algn="ctr"/>
            <a:r>
              <a:rPr lang="it-IT" sz="5400" b="1" dirty="0" smtClean="0">
                <a:solidFill>
                  <a:srgbClr val="FF0000"/>
                </a:solidFill>
              </a:rPr>
              <a:t>FINE</a:t>
            </a:r>
            <a:endParaRPr lang="it-IT" sz="54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3075"/>
                                        </p:tgtEl>
                                        <p:attrNameLst>
                                          <p:attrName>style.visibility</p:attrName>
                                        </p:attrNameLst>
                                      </p:cBhvr>
                                      <p:to>
                                        <p:strVal val="visible"/>
                                      </p:to>
                                    </p:set>
                                    <p:animEffect transition="in" filter="wheel(4)">
                                      <p:cBhvr>
                                        <p:cTn id="14" dur="2000"/>
                                        <p:tgtEl>
                                          <p:spTgt spid="3075"/>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4" fill="hold" nodeType="clickEffect">
                                  <p:stCondLst>
                                    <p:cond delay="0"/>
                                  </p:stCondLst>
                                  <p:childTnLst>
                                    <p:set>
                                      <p:cBhvr>
                                        <p:cTn id="18" dur="1" fill="hold">
                                          <p:stCondLst>
                                            <p:cond delay="0"/>
                                          </p:stCondLst>
                                        </p:cTn>
                                        <p:tgtEl>
                                          <p:spTgt spid="3076"/>
                                        </p:tgtEl>
                                        <p:attrNameLst>
                                          <p:attrName>style.visibility</p:attrName>
                                        </p:attrNameLst>
                                      </p:cBhvr>
                                      <p:to>
                                        <p:strVal val="visible"/>
                                      </p:to>
                                    </p:set>
                                    <p:animEffect transition="in" filter="wheel(4)">
                                      <p:cBhvr>
                                        <p:cTn id="19" dur="2000"/>
                                        <p:tgtEl>
                                          <p:spTgt spid="3076"/>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10">
                                            <p:txEl>
                                              <p:pRg st="0" end="0"/>
                                            </p:txEl>
                                          </p:spTgt>
                                        </p:tgtEl>
                                        <p:attrNameLst>
                                          <p:attrName>style.visibility</p:attrName>
                                        </p:attrNameLst>
                                      </p:cBhvr>
                                      <p:to>
                                        <p:strVal val="visible"/>
                                      </p:to>
                                    </p:set>
                                    <p:animEffect transition="in" filter="fade">
                                      <p:cBhvr>
                                        <p:cTn id="24" dur="1000"/>
                                        <p:tgtEl>
                                          <p:spTgt spid="10">
                                            <p:txEl>
                                              <p:pRg st="0" end="0"/>
                                            </p:txEl>
                                          </p:spTgt>
                                        </p:tgtEl>
                                      </p:cBhvr>
                                    </p:animEffect>
                                    <p:anim calcmode="lin" valueType="num">
                                      <p:cBhvr>
                                        <p:cTn id="25"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6"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10">
                                            <p:txEl>
                                              <p:pRg st="1" end="1"/>
                                            </p:txEl>
                                          </p:spTgt>
                                        </p:tgtEl>
                                        <p:attrNameLst>
                                          <p:attrName>style.visibility</p:attrName>
                                        </p:attrNameLst>
                                      </p:cBhvr>
                                      <p:to>
                                        <p:strVal val="visible"/>
                                      </p:to>
                                    </p:set>
                                    <p:animEffect transition="in" filter="fade">
                                      <p:cBhvr>
                                        <p:cTn id="31" dur="1000"/>
                                        <p:tgtEl>
                                          <p:spTgt spid="10">
                                            <p:txEl>
                                              <p:pRg st="1" end="1"/>
                                            </p:txEl>
                                          </p:spTgt>
                                        </p:tgtEl>
                                      </p:cBhvr>
                                    </p:animEffect>
                                    <p:anim calcmode="lin" valueType="num">
                                      <p:cBhvr>
                                        <p:cTn id="32"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3"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10">
                                            <p:txEl>
                                              <p:pRg st="2" end="2"/>
                                            </p:txEl>
                                          </p:spTgt>
                                        </p:tgtEl>
                                        <p:attrNameLst>
                                          <p:attrName>style.visibility</p:attrName>
                                        </p:attrNameLst>
                                      </p:cBhvr>
                                      <p:to>
                                        <p:strVal val="visible"/>
                                      </p:to>
                                    </p:set>
                                    <p:animEffect transition="in" filter="fade">
                                      <p:cBhvr>
                                        <p:cTn id="38" dur="1000"/>
                                        <p:tgtEl>
                                          <p:spTgt spid="10">
                                            <p:txEl>
                                              <p:pRg st="2" end="2"/>
                                            </p:txEl>
                                          </p:spTgt>
                                        </p:tgtEl>
                                      </p:cBhvr>
                                    </p:animEffect>
                                    <p:anim calcmode="lin" valueType="num">
                                      <p:cBhvr>
                                        <p:cTn id="39"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40"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fade">
                                      <p:cBhvr>
                                        <p:cTn id="45" dur="1000"/>
                                        <p:tgtEl>
                                          <p:spTgt spid="11"/>
                                        </p:tgtEl>
                                      </p:cBhvr>
                                    </p:animEffect>
                                    <p:anim calcmode="lin" valueType="num">
                                      <p:cBhvr>
                                        <p:cTn id="46" dur="1000" fill="hold"/>
                                        <p:tgtEl>
                                          <p:spTgt spid="11"/>
                                        </p:tgtEl>
                                        <p:attrNameLst>
                                          <p:attrName>ppt_x</p:attrName>
                                        </p:attrNameLst>
                                      </p:cBhvr>
                                      <p:tavLst>
                                        <p:tav tm="0">
                                          <p:val>
                                            <p:strVal val="#ppt_x"/>
                                          </p:val>
                                        </p:tav>
                                        <p:tav tm="100000">
                                          <p:val>
                                            <p:strVal val="#ppt_x"/>
                                          </p:val>
                                        </p:tav>
                                      </p:tavLst>
                                    </p:anim>
                                    <p:anim calcmode="lin" valueType="num">
                                      <p:cBhvr>
                                        <p:cTn id="47"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188640"/>
            <a:ext cx="7772400" cy="1080120"/>
          </a:xfrm>
          <a:solidFill>
            <a:srgbClr val="FFFF00"/>
          </a:solidFill>
          <a:ln w="25400">
            <a:solidFill>
              <a:schemeClr val="accent1"/>
            </a:solidFill>
          </a:ln>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Morte </a:t>
            </a:r>
            <a:r>
              <a:rPr lang="it-IT" b="1" dirty="0">
                <a:solidFill>
                  <a:srgbClr val="FF0000"/>
                </a:solidFill>
              </a:rPr>
              <a:t>cerebrale, coma, stato vegetativo e di minima </a:t>
            </a:r>
            <a:r>
              <a:rPr lang="it-IT" b="1" dirty="0" smtClean="0">
                <a:solidFill>
                  <a:srgbClr val="FF0000"/>
                </a:solidFill>
              </a:rPr>
              <a:t>coscienza</a:t>
            </a:r>
            <a:r>
              <a:rPr lang="it-IT" dirty="0"/>
              <a:t/>
            </a:r>
            <a:br>
              <a:rPr lang="it-IT" dirty="0"/>
            </a:br>
            <a:endParaRPr lang="it-IT" dirty="0"/>
          </a:p>
        </p:txBody>
      </p:sp>
      <p:sp>
        <p:nvSpPr>
          <p:cNvPr id="3" name="Sottotitolo 2"/>
          <p:cNvSpPr>
            <a:spLocks noGrp="1"/>
          </p:cNvSpPr>
          <p:nvPr>
            <p:ph type="subTitle" idx="1"/>
          </p:nvPr>
        </p:nvSpPr>
        <p:spPr>
          <a:xfrm>
            <a:off x="611560" y="1844824"/>
            <a:ext cx="7920880" cy="2664296"/>
          </a:xfrm>
          <a:solidFill>
            <a:schemeClr val="accent1">
              <a:lumMod val="20000"/>
              <a:lumOff val="80000"/>
            </a:schemeClr>
          </a:solidFill>
          <a:ln w="25400">
            <a:solidFill>
              <a:srgbClr val="FF0000"/>
            </a:solidFill>
          </a:ln>
        </p:spPr>
        <p:txBody>
          <a:bodyPr>
            <a:noAutofit/>
          </a:bodyPr>
          <a:lstStyle/>
          <a:p>
            <a:pPr algn="just" fontAlgn="base"/>
            <a:r>
              <a:rPr lang="it-IT" sz="1800" b="1" dirty="0" smtClean="0">
                <a:solidFill>
                  <a:srgbClr val="FF0000"/>
                </a:solidFill>
              </a:rPr>
              <a:t>Una delle scale più utilizzate </a:t>
            </a:r>
            <a:r>
              <a:rPr lang="it-IT" sz="1800" dirty="0" smtClean="0">
                <a:solidFill>
                  <a:schemeClr val="tx1"/>
                </a:solidFill>
              </a:rPr>
              <a:t>per classificare la profondità e la gravità dello stato comatoso è la cosiddetta </a:t>
            </a:r>
            <a:r>
              <a:rPr lang="it-IT" sz="1800" b="1" dirty="0" err="1" smtClean="0">
                <a:solidFill>
                  <a:schemeClr val="tx1"/>
                </a:solidFill>
              </a:rPr>
              <a:t>Glascow</a:t>
            </a:r>
            <a:r>
              <a:rPr lang="it-IT" sz="1800" b="1" dirty="0" smtClean="0">
                <a:solidFill>
                  <a:schemeClr val="tx1"/>
                </a:solidFill>
              </a:rPr>
              <a:t> Coma Scale (GCS); </a:t>
            </a:r>
            <a:r>
              <a:rPr lang="it-IT" sz="1800" dirty="0" smtClean="0">
                <a:solidFill>
                  <a:schemeClr val="tx1"/>
                </a:solidFill>
              </a:rPr>
              <a:t>la GCS definisce vari gradi che vanno da 3 (</a:t>
            </a:r>
            <a:r>
              <a:rPr lang="it-IT" sz="1800" b="1" dirty="0" smtClean="0">
                <a:solidFill>
                  <a:schemeClr val="tx1"/>
                </a:solidFill>
              </a:rPr>
              <a:t>il coma profondo</a:t>
            </a:r>
            <a:r>
              <a:rPr lang="it-IT" sz="1800" dirty="0" smtClean="0">
                <a:solidFill>
                  <a:schemeClr val="tx1"/>
                </a:solidFill>
              </a:rPr>
              <a:t>) a 15 (</a:t>
            </a:r>
            <a:r>
              <a:rPr lang="it-IT" sz="1800" b="1" dirty="0" smtClean="0">
                <a:solidFill>
                  <a:schemeClr val="tx1"/>
                </a:solidFill>
              </a:rPr>
              <a:t>soggetto sveglio e cosciente</a:t>
            </a:r>
            <a:r>
              <a:rPr lang="it-IT" sz="1800" dirty="0" smtClean="0">
                <a:solidFill>
                  <a:schemeClr val="tx1"/>
                </a:solidFill>
              </a:rPr>
              <a:t>).</a:t>
            </a:r>
          </a:p>
          <a:p>
            <a:pPr algn="just" fontAlgn="base"/>
            <a:r>
              <a:rPr lang="it-IT" sz="1800" b="1" dirty="0" smtClean="0">
                <a:solidFill>
                  <a:srgbClr val="FF0000"/>
                </a:solidFill>
              </a:rPr>
              <a:t>Per certi versi il coma </a:t>
            </a:r>
            <a:r>
              <a:rPr lang="it-IT" sz="1800" dirty="0" smtClean="0">
                <a:solidFill>
                  <a:schemeClr val="tx1"/>
                </a:solidFill>
              </a:rPr>
              <a:t>può sembrare simile ad altri stati (sonno, stato vegetativo, morte cerebrale, stato soporoso), ma esistono alcune differenze, anche se in alcuni casi può esservi sovrapposizione. </a:t>
            </a:r>
          </a:p>
          <a:p>
            <a:pPr algn="just" fontAlgn="base"/>
            <a:r>
              <a:rPr lang="it-IT" sz="1800" b="1" dirty="0" smtClean="0">
                <a:solidFill>
                  <a:srgbClr val="FF0000"/>
                </a:solidFill>
              </a:rPr>
              <a:t>Il sonno, per esempio, </a:t>
            </a:r>
            <a:r>
              <a:rPr lang="it-IT" sz="1800" dirty="0" smtClean="0">
                <a:solidFill>
                  <a:schemeClr val="tx1"/>
                </a:solidFill>
              </a:rPr>
              <a:t>per quanto profondo esso sia può comunque essere interrotto in qualsivoglia momento anche solo con uno stimolo sonoro, cosa impossibile nel coma, </a:t>
            </a:r>
            <a:r>
              <a:rPr lang="it-IT" sz="1800" b="1" dirty="0" smtClean="0">
                <a:solidFill>
                  <a:schemeClr val="tx1"/>
                </a:solidFill>
              </a:rPr>
              <a:t>dove anche stimoli dolorosi non risvegliano il paziente</a:t>
            </a:r>
            <a:r>
              <a:rPr lang="it-IT" sz="1800" dirty="0" smtClean="0">
                <a:solidFill>
                  <a:schemeClr val="tx1"/>
                </a:solidFill>
              </a:rPr>
              <a:t>.</a:t>
            </a:r>
            <a:endParaRPr lang="it-IT" sz="1800" dirty="0">
              <a:solidFill>
                <a:schemeClr val="tx1"/>
              </a:solidFill>
            </a:endParaRPr>
          </a:p>
        </p:txBody>
      </p:sp>
      <p:sp>
        <p:nvSpPr>
          <p:cNvPr id="5" name="Segnaposto data 4"/>
          <p:cNvSpPr>
            <a:spLocks noGrp="1"/>
          </p:cNvSpPr>
          <p:nvPr>
            <p:ph type="dt" sz="half" idx="10"/>
          </p:nvPr>
        </p:nvSpPr>
        <p:spPr/>
        <p:txBody>
          <a:bodyPr/>
          <a:lstStyle/>
          <a:p>
            <a:fld id="{5572AFAA-DAB1-4534-A4B5-B871BBA10F63}" type="datetime1">
              <a:rPr lang="it-IT" smtClean="0"/>
              <a:pPr/>
              <a:t>16/06/2020</a:t>
            </a:fld>
            <a:endParaRPr lang="it-IT"/>
          </a:p>
        </p:txBody>
      </p:sp>
      <p:sp>
        <p:nvSpPr>
          <p:cNvPr id="6" name="Segnaposto numero diapositiva 5"/>
          <p:cNvSpPr>
            <a:spLocks noGrp="1"/>
          </p:cNvSpPr>
          <p:nvPr>
            <p:ph type="sldNum" sz="quarter" idx="12"/>
          </p:nvPr>
        </p:nvSpPr>
        <p:spPr/>
        <p:txBody>
          <a:bodyPr/>
          <a:lstStyle/>
          <a:p>
            <a:fld id="{927500FC-9F64-46AB-8A17-FA51311D0CC1}" type="slidenum">
              <a:rPr lang="it-IT" smtClean="0"/>
              <a:pPr/>
              <a:t>3</a:t>
            </a:fld>
            <a:endParaRPr lang="it-IT"/>
          </a:p>
        </p:txBody>
      </p:sp>
      <p:sp>
        <p:nvSpPr>
          <p:cNvPr id="8" name="CasellaDiTesto 7"/>
          <p:cNvSpPr txBox="1"/>
          <p:nvPr/>
        </p:nvSpPr>
        <p:spPr>
          <a:xfrm>
            <a:off x="971600" y="1340768"/>
            <a:ext cx="7200800" cy="461665"/>
          </a:xfrm>
          <a:prstGeom prst="rect">
            <a:avLst/>
          </a:prstGeom>
          <a:noFill/>
        </p:spPr>
        <p:txBody>
          <a:bodyPr wrap="square" rtlCol="0">
            <a:spAutoFit/>
          </a:bodyPr>
          <a:lstStyle/>
          <a:p>
            <a:pPr algn="ctr"/>
            <a:r>
              <a:rPr lang="it-IT" sz="2400" b="1" dirty="0" smtClean="0">
                <a:solidFill>
                  <a:srgbClr val="0070C0"/>
                </a:solidFill>
              </a:rPr>
              <a:t>Coma (2)</a:t>
            </a:r>
            <a:endParaRPr lang="it-IT" sz="2400" b="1" dirty="0">
              <a:solidFill>
                <a:srgbClr val="0070C0"/>
              </a:solidFill>
            </a:endParaRPr>
          </a:p>
        </p:txBody>
      </p:sp>
      <p:pic>
        <p:nvPicPr>
          <p:cNvPr id="9218" name="Picture 2" descr="C:\Users\Master\Desktop\Ultimi lavori\Foto\m10.jpg"/>
          <p:cNvPicPr>
            <a:picLocks noChangeAspect="1" noChangeArrowheads="1"/>
          </p:cNvPicPr>
          <p:nvPr/>
        </p:nvPicPr>
        <p:blipFill>
          <a:blip r:embed="rId2" cstate="print"/>
          <a:srcRect/>
          <a:stretch>
            <a:fillRect/>
          </a:stretch>
        </p:blipFill>
        <p:spPr bwMode="auto">
          <a:xfrm>
            <a:off x="2339752" y="4653135"/>
            <a:ext cx="4320480" cy="1886227"/>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9218"/>
                                        </p:tgtEl>
                                        <p:attrNameLst>
                                          <p:attrName>style.visibility</p:attrName>
                                        </p:attrNameLst>
                                      </p:cBhvr>
                                      <p:to>
                                        <p:strVal val="visible"/>
                                      </p:to>
                                    </p:set>
                                    <p:animEffect transition="in" filter="wheel(4)">
                                      <p:cBhvr>
                                        <p:cTn id="14" dur="2000"/>
                                        <p:tgtEl>
                                          <p:spTgt spid="9218"/>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1000"/>
                                        <p:tgtEl>
                                          <p:spTgt spid="3">
                                            <p:txEl>
                                              <p:pRg st="1" end="1"/>
                                            </p:txEl>
                                          </p:spTgt>
                                        </p:tgtEl>
                                      </p:cBhvr>
                                    </p:animEffect>
                                    <p:anim calcmode="lin" valueType="num">
                                      <p:cBhvr>
                                        <p:cTn id="3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Effect transition="in" filter="fade">
                                      <p:cBhvr>
                                        <p:cTn id="40" dur="1000"/>
                                        <p:tgtEl>
                                          <p:spTgt spid="3">
                                            <p:txEl>
                                              <p:pRg st="2" end="2"/>
                                            </p:txEl>
                                          </p:spTgt>
                                        </p:tgtEl>
                                      </p:cBhvr>
                                    </p:animEffect>
                                    <p:anim calcmode="lin" valueType="num">
                                      <p:cBhvr>
                                        <p:cTn id="4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data 4"/>
          <p:cNvSpPr>
            <a:spLocks noGrp="1"/>
          </p:cNvSpPr>
          <p:nvPr>
            <p:ph type="dt" sz="half" idx="10"/>
          </p:nvPr>
        </p:nvSpPr>
        <p:spPr/>
        <p:txBody>
          <a:bodyPr/>
          <a:lstStyle/>
          <a:p>
            <a:fld id="{5572AFAA-DAB1-4534-A4B5-B871BBA10F63}" type="datetime1">
              <a:rPr lang="it-IT" smtClean="0"/>
              <a:pPr/>
              <a:t>16/06/2020</a:t>
            </a:fld>
            <a:endParaRPr lang="it-IT"/>
          </a:p>
        </p:txBody>
      </p:sp>
      <p:sp>
        <p:nvSpPr>
          <p:cNvPr id="6" name="Segnaposto numero diapositiva 5"/>
          <p:cNvSpPr>
            <a:spLocks noGrp="1"/>
          </p:cNvSpPr>
          <p:nvPr>
            <p:ph type="sldNum" sz="quarter" idx="12"/>
          </p:nvPr>
        </p:nvSpPr>
        <p:spPr/>
        <p:txBody>
          <a:bodyPr/>
          <a:lstStyle/>
          <a:p>
            <a:fld id="{927500FC-9F64-46AB-8A17-FA51311D0CC1}" type="slidenum">
              <a:rPr lang="it-IT" smtClean="0"/>
              <a:pPr/>
              <a:t>4</a:t>
            </a:fld>
            <a:endParaRPr lang="it-IT"/>
          </a:p>
        </p:txBody>
      </p:sp>
      <p:sp>
        <p:nvSpPr>
          <p:cNvPr id="8" name="CasellaDiTesto 7"/>
          <p:cNvSpPr txBox="1"/>
          <p:nvPr/>
        </p:nvSpPr>
        <p:spPr>
          <a:xfrm>
            <a:off x="971600" y="1340768"/>
            <a:ext cx="7200800" cy="461665"/>
          </a:xfrm>
          <a:prstGeom prst="rect">
            <a:avLst/>
          </a:prstGeom>
          <a:noFill/>
        </p:spPr>
        <p:txBody>
          <a:bodyPr wrap="square" rtlCol="0">
            <a:spAutoFit/>
          </a:bodyPr>
          <a:lstStyle/>
          <a:p>
            <a:pPr algn="ctr"/>
            <a:r>
              <a:rPr lang="it-IT" sz="2400" b="1" dirty="0" smtClean="0">
                <a:solidFill>
                  <a:srgbClr val="0070C0"/>
                </a:solidFill>
              </a:rPr>
              <a:t>Coma (5)</a:t>
            </a:r>
            <a:endParaRPr lang="it-IT" sz="2400" b="1" dirty="0">
              <a:solidFill>
                <a:srgbClr val="0070C0"/>
              </a:solidFill>
            </a:endParaRPr>
          </a:p>
        </p:txBody>
      </p:sp>
      <p:sp>
        <p:nvSpPr>
          <p:cNvPr id="7169" name="Rectangle 1"/>
          <p:cNvSpPr>
            <a:spLocks noChangeArrowheads="1"/>
          </p:cNvSpPr>
          <p:nvPr/>
        </p:nvSpPr>
        <p:spPr bwMode="auto">
          <a:xfrm>
            <a:off x="0" y="0"/>
            <a:ext cx="9144000" cy="457200"/>
          </a:xfrm>
          <a:prstGeom prst="rect">
            <a:avLst/>
          </a:prstGeom>
          <a:solidFill>
            <a:srgbClr val="FFFFFF"/>
          </a:solidFill>
          <a:ln w="9525">
            <a:noFill/>
            <a:miter lim="800000"/>
            <a:headEnd/>
            <a:tailEnd/>
          </a:ln>
          <a:effectLst/>
        </p:spPr>
        <p:txBody>
          <a:bodyPr vert="horz" wrap="none" lIns="0" tIns="241224" rIns="0" bIns="152352"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600" b="0" i="1" u="none" strike="noStrike" cap="none" normalizeH="0" baseline="0" smtClean="0">
                <a:ln>
                  <a:noFill/>
                </a:ln>
                <a:solidFill>
                  <a:srgbClr val="222222"/>
                </a:solidFill>
                <a:effectLst/>
                <a:latin typeface="Open Sans"/>
                <a:cs typeface="Arial" pitchFamily="34" charset="0"/>
              </a:rPr>
              <a:t>Stima della gravità</a:t>
            </a:r>
            <a:endParaRPr kumimoji="0" lang="it-IT" sz="1600" b="0" i="0" u="none" strike="noStrike" cap="none" normalizeH="0" baseline="0" smtClean="0">
              <a:ln>
                <a:noFill/>
              </a:ln>
              <a:solidFill>
                <a:srgbClr val="222222"/>
              </a:solidFill>
              <a:effectLst/>
              <a:latin typeface="Open Sans"/>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000" b="0" i="0" u="none" strike="noStrike" cap="none" normalizeH="0" baseline="0" smtClean="0">
                <a:ln>
                  <a:noFill/>
                </a:ln>
                <a:solidFill>
                  <a:srgbClr val="222222"/>
                </a:solidFill>
                <a:effectLst/>
                <a:latin typeface="Verdana" pitchFamily="34" charset="0"/>
                <a:cs typeface="Arial" pitchFamily="34" charset="0"/>
              </a:rPr>
              <a:t>La profondità del coma si può misurare con la </a:t>
            </a:r>
            <a:r>
              <a:rPr kumimoji="0" lang="it-IT" sz="1000" b="1" i="0" u="none" strike="noStrike" cap="none" normalizeH="0" baseline="0" smtClean="0">
                <a:ln>
                  <a:noFill/>
                </a:ln>
                <a:solidFill>
                  <a:srgbClr val="222222"/>
                </a:solidFill>
                <a:effectLst/>
                <a:latin typeface="Verdana" pitchFamily="34" charset="0"/>
                <a:cs typeface="Arial" pitchFamily="34" charset="0"/>
              </a:rPr>
              <a:t>scala di Glasgow (Glasgow coma score)</a:t>
            </a:r>
            <a:r>
              <a:rPr kumimoji="0" lang="it-IT" sz="1000" b="0" i="0" u="none" strike="noStrike" cap="none" normalizeH="0" baseline="0" smtClean="0">
                <a:ln>
                  <a:noFill/>
                </a:ln>
                <a:solidFill>
                  <a:srgbClr val="222222"/>
                </a:solidFill>
                <a:effectLst/>
                <a:latin typeface="Verdana" pitchFamily="34" charset="0"/>
                <a:cs typeface="Arial" pitchFamily="34" charset="0"/>
              </a:rPr>
              <a:t> che valuta le risposte motorie, verbali e oculari agli stimoli esterni.</a:t>
            </a:r>
            <a:endParaRPr kumimoji="0" lang="it-IT"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800" b="0" i="0" u="none" strike="noStrike" cap="none" normalizeH="0" baseline="0" smtClean="0">
                <a:ln>
                  <a:noFill/>
                </a:ln>
                <a:solidFill>
                  <a:schemeClr val="tx1"/>
                </a:solidFill>
                <a:effectLst/>
                <a:latin typeface="Arial" pitchFamily="34" charset="0"/>
                <a:cs typeface="Arial" pitchFamily="34" charset="0"/>
              </a:rPr>
              <a:t>  </a:t>
            </a:r>
            <a:r>
              <a:rPr kumimoji="0" lang="it-IT" sz="61400" b="0" i="0" u="none" strike="noStrike" cap="none" normalizeH="0" baseline="0" smtClean="0">
                <a:ln>
                  <a:noFill/>
                </a:ln>
                <a:solidFill>
                  <a:schemeClr val="tx1"/>
                </a:solidFill>
                <a:effectLst/>
                <a:latin typeface="Arial" pitchFamily="34" charset="0"/>
                <a:cs typeface="Arial" pitchFamily="34" charset="0"/>
              </a:rPr>
              <a:t> </a:t>
            </a:r>
            <a:r>
              <a:rPr kumimoji="0" lang="it-IT" sz="1800" b="0" i="0" u="none" strike="noStrike" cap="none" normalizeH="0" baseline="0" smtClean="0">
                <a:ln>
                  <a:noFill/>
                </a:ln>
                <a:solidFill>
                  <a:schemeClr val="tx1"/>
                </a:solidFill>
                <a:effectLst/>
                <a:latin typeface="Arial" pitchFamily="34" charset="0"/>
                <a:cs typeface="Arial" pitchFamily="34" charset="0"/>
              </a:rPr>
              <a:t>                                                                                                                                          </a:t>
            </a:r>
            <a:br>
              <a:rPr kumimoji="0" lang="it-IT" sz="1800" b="0" i="0" u="none" strike="noStrike" cap="none" normalizeH="0" baseline="0" smtClean="0">
                <a:ln>
                  <a:noFill/>
                </a:ln>
                <a:solidFill>
                  <a:schemeClr val="tx1"/>
                </a:solidFill>
                <a:effectLst/>
                <a:latin typeface="Arial" pitchFamily="34" charset="0"/>
                <a:cs typeface="Arial" pitchFamily="34" charset="0"/>
              </a:rPr>
            </a:b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pic>
        <p:nvPicPr>
          <p:cNvPr id="7170" name="Picture 2" descr="coma"/>
          <p:cNvPicPr>
            <a:picLocks noChangeAspect="1" noChangeArrowheads="1"/>
          </p:cNvPicPr>
          <p:nvPr/>
        </p:nvPicPr>
        <p:blipFill>
          <a:blip r:embed="rId2" cstate="print"/>
          <a:srcRect/>
          <a:stretch>
            <a:fillRect/>
          </a:stretch>
        </p:blipFill>
        <p:spPr bwMode="auto">
          <a:xfrm>
            <a:off x="1763688" y="260648"/>
            <a:ext cx="5616624" cy="618432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188640"/>
            <a:ext cx="7772400" cy="1080120"/>
          </a:xfrm>
          <a:solidFill>
            <a:srgbClr val="FFFF00"/>
          </a:solidFill>
          <a:ln w="25400">
            <a:solidFill>
              <a:schemeClr val="accent1"/>
            </a:solidFill>
          </a:ln>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Morte </a:t>
            </a:r>
            <a:r>
              <a:rPr lang="it-IT" b="1" dirty="0">
                <a:solidFill>
                  <a:srgbClr val="FF0000"/>
                </a:solidFill>
              </a:rPr>
              <a:t>cerebrale, coma, stato vegetativo e di minima </a:t>
            </a:r>
            <a:r>
              <a:rPr lang="it-IT" b="1" dirty="0" smtClean="0">
                <a:solidFill>
                  <a:srgbClr val="FF0000"/>
                </a:solidFill>
              </a:rPr>
              <a:t>coscienza</a:t>
            </a:r>
            <a:r>
              <a:rPr lang="it-IT" dirty="0"/>
              <a:t/>
            </a:r>
            <a:br>
              <a:rPr lang="it-IT" dirty="0"/>
            </a:br>
            <a:endParaRPr lang="it-IT" dirty="0"/>
          </a:p>
        </p:txBody>
      </p:sp>
      <p:sp>
        <p:nvSpPr>
          <p:cNvPr id="3" name="Sottotitolo 2"/>
          <p:cNvSpPr>
            <a:spLocks noGrp="1"/>
          </p:cNvSpPr>
          <p:nvPr>
            <p:ph type="subTitle" idx="1"/>
          </p:nvPr>
        </p:nvSpPr>
        <p:spPr>
          <a:xfrm>
            <a:off x="611560" y="1844824"/>
            <a:ext cx="7920880" cy="2664296"/>
          </a:xfrm>
          <a:solidFill>
            <a:schemeClr val="accent1">
              <a:lumMod val="20000"/>
              <a:lumOff val="80000"/>
            </a:schemeClr>
          </a:solidFill>
          <a:ln w="25400">
            <a:solidFill>
              <a:srgbClr val="FF0000"/>
            </a:solidFill>
          </a:ln>
        </p:spPr>
        <p:txBody>
          <a:bodyPr>
            <a:noAutofit/>
          </a:bodyPr>
          <a:lstStyle/>
          <a:p>
            <a:pPr algn="just" fontAlgn="base"/>
            <a:r>
              <a:rPr lang="it-IT" sz="1800" b="1" dirty="0" smtClean="0">
                <a:solidFill>
                  <a:srgbClr val="FF0000"/>
                </a:solidFill>
              </a:rPr>
              <a:t>Il coma differisce </a:t>
            </a:r>
            <a:r>
              <a:rPr lang="it-IT" sz="1800" dirty="0" smtClean="0">
                <a:solidFill>
                  <a:schemeClr val="tx1"/>
                </a:solidFill>
              </a:rPr>
              <a:t>anche dallo </a:t>
            </a:r>
            <a:r>
              <a:rPr lang="it-IT" sz="1800" b="1" dirty="0" smtClean="0">
                <a:solidFill>
                  <a:schemeClr val="tx1"/>
                </a:solidFill>
              </a:rPr>
              <a:t>stato vegetativo</a:t>
            </a:r>
            <a:r>
              <a:rPr lang="it-IT" sz="1800" dirty="0" smtClean="0">
                <a:solidFill>
                  <a:schemeClr val="tx1"/>
                </a:solidFill>
              </a:rPr>
              <a:t>, una condizione in cui il soggetto pur avendo perso le funzioni neurologiche cognitive e la consapevolezza dell’ambiente che lo circonda, rimane pur sempre in possesso di funzioni non-cognitive e </a:t>
            </a:r>
            <a:r>
              <a:rPr lang="it-IT" sz="1800" b="1" dirty="0" smtClean="0">
                <a:solidFill>
                  <a:schemeClr val="tx1"/>
                </a:solidFill>
              </a:rPr>
              <a:t>mantiene anche il ciclo sonno-veglia</a:t>
            </a:r>
            <a:r>
              <a:rPr lang="it-IT" sz="1800" dirty="0" smtClean="0">
                <a:solidFill>
                  <a:schemeClr val="tx1"/>
                </a:solidFill>
              </a:rPr>
              <a:t>.</a:t>
            </a:r>
          </a:p>
          <a:p>
            <a:pPr algn="just" fontAlgn="base"/>
            <a:r>
              <a:rPr lang="it-IT" sz="1800" b="1" dirty="0" smtClean="0">
                <a:solidFill>
                  <a:srgbClr val="FF0000"/>
                </a:solidFill>
              </a:rPr>
              <a:t>Il coma differisce </a:t>
            </a:r>
            <a:r>
              <a:rPr lang="it-IT" sz="1800" dirty="0" smtClean="0">
                <a:solidFill>
                  <a:schemeClr val="tx1"/>
                </a:solidFill>
              </a:rPr>
              <a:t>anche dallo </a:t>
            </a:r>
            <a:r>
              <a:rPr lang="it-IT" sz="1800" b="1" dirty="0" smtClean="0">
                <a:solidFill>
                  <a:schemeClr val="tx1"/>
                </a:solidFill>
              </a:rPr>
              <a:t>stato di minima coscienza</a:t>
            </a:r>
            <a:r>
              <a:rPr lang="it-IT" sz="1800" dirty="0" smtClean="0">
                <a:solidFill>
                  <a:schemeClr val="tx1"/>
                </a:solidFill>
              </a:rPr>
              <a:t>, una condizione in cui il soggetto </a:t>
            </a:r>
            <a:r>
              <a:rPr lang="it-IT" sz="1800" b="1" dirty="0" smtClean="0">
                <a:solidFill>
                  <a:schemeClr val="tx1"/>
                </a:solidFill>
              </a:rPr>
              <a:t>ha il ciclo sonno-veglia </a:t>
            </a:r>
            <a:r>
              <a:rPr lang="it-IT" sz="1800" dirty="0" smtClean="0">
                <a:solidFill>
                  <a:schemeClr val="tx1"/>
                </a:solidFill>
              </a:rPr>
              <a:t>ed ha un parziale contenuto di coscienza.</a:t>
            </a:r>
          </a:p>
          <a:p>
            <a:pPr algn="just" fontAlgn="base"/>
            <a:r>
              <a:rPr lang="it-IT" sz="1800" b="1" dirty="0" smtClean="0">
                <a:solidFill>
                  <a:srgbClr val="FF0000"/>
                </a:solidFill>
              </a:rPr>
              <a:t>Il coma è diverso </a:t>
            </a:r>
            <a:r>
              <a:rPr lang="it-IT" sz="1800" dirty="0" smtClean="0">
                <a:solidFill>
                  <a:schemeClr val="tx1"/>
                </a:solidFill>
              </a:rPr>
              <a:t>dallo </a:t>
            </a:r>
            <a:r>
              <a:rPr lang="it-IT" sz="1800" b="1" dirty="0" smtClean="0">
                <a:solidFill>
                  <a:schemeClr val="tx1"/>
                </a:solidFill>
              </a:rPr>
              <a:t>stato soporoso</a:t>
            </a:r>
            <a:r>
              <a:rPr lang="it-IT" sz="1800" dirty="0" smtClean="0">
                <a:solidFill>
                  <a:schemeClr val="tx1"/>
                </a:solidFill>
              </a:rPr>
              <a:t>, una condizione in cui comunque il soggetto, diversamente da quanto accade nello stato comatoso, </a:t>
            </a:r>
            <a:r>
              <a:rPr lang="it-IT" sz="1800" b="1" dirty="0" smtClean="0">
                <a:solidFill>
                  <a:schemeClr val="tx1"/>
                </a:solidFill>
              </a:rPr>
              <a:t>rimane in grado</a:t>
            </a:r>
            <a:r>
              <a:rPr lang="it-IT" sz="1800" dirty="0" smtClean="0">
                <a:solidFill>
                  <a:schemeClr val="tx1"/>
                </a:solidFill>
              </a:rPr>
              <a:t>, perlomeno a livello istintivo, </a:t>
            </a:r>
            <a:r>
              <a:rPr lang="it-IT" sz="1800" b="1" dirty="0" smtClean="0">
                <a:solidFill>
                  <a:schemeClr val="tx1"/>
                </a:solidFill>
              </a:rPr>
              <a:t>di rispondere a determinati stimoli</a:t>
            </a:r>
            <a:r>
              <a:rPr lang="it-IT" sz="1800" dirty="0" smtClean="0">
                <a:solidFill>
                  <a:schemeClr val="tx1"/>
                </a:solidFill>
              </a:rPr>
              <a:t>.</a:t>
            </a:r>
            <a:endParaRPr lang="it-IT" sz="1800" dirty="0">
              <a:solidFill>
                <a:schemeClr val="tx1"/>
              </a:solidFill>
            </a:endParaRPr>
          </a:p>
        </p:txBody>
      </p:sp>
      <p:sp>
        <p:nvSpPr>
          <p:cNvPr id="5" name="Segnaposto data 4"/>
          <p:cNvSpPr>
            <a:spLocks noGrp="1"/>
          </p:cNvSpPr>
          <p:nvPr>
            <p:ph type="dt" sz="half" idx="10"/>
          </p:nvPr>
        </p:nvSpPr>
        <p:spPr/>
        <p:txBody>
          <a:bodyPr/>
          <a:lstStyle/>
          <a:p>
            <a:fld id="{5572AFAA-DAB1-4534-A4B5-B871BBA10F63}" type="datetime1">
              <a:rPr lang="it-IT" smtClean="0"/>
              <a:pPr/>
              <a:t>16/06/2020</a:t>
            </a:fld>
            <a:endParaRPr lang="it-IT"/>
          </a:p>
        </p:txBody>
      </p:sp>
      <p:sp>
        <p:nvSpPr>
          <p:cNvPr id="6" name="Segnaposto numero diapositiva 5"/>
          <p:cNvSpPr>
            <a:spLocks noGrp="1"/>
          </p:cNvSpPr>
          <p:nvPr>
            <p:ph type="sldNum" sz="quarter" idx="12"/>
          </p:nvPr>
        </p:nvSpPr>
        <p:spPr/>
        <p:txBody>
          <a:bodyPr/>
          <a:lstStyle/>
          <a:p>
            <a:fld id="{927500FC-9F64-46AB-8A17-FA51311D0CC1}" type="slidenum">
              <a:rPr lang="it-IT" smtClean="0"/>
              <a:pPr/>
              <a:t>5</a:t>
            </a:fld>
            <a:endParaRPr lang="it-IT"/>
          </a:p>
        </p:txBody>
      </p:sp>
      <p:sp>
        <p:nvSpPr>
          <p:cNvPr id="8" name="CasellaDiTesto 7"/>
          <p:cNvSpPr txBox="1"/>
          <p:nvPr/>
        </p:nvSpPr>
        <p:spPr>
          <a:xfrm>
            <a:off x="971600" y="1340768"/>
            <a:ext cx="7200800" cy="461665"/>
          </a:xfrm>
          <a:prstGeom prst="rect">
            <a:avLst/>
          </a:prstGeom>
          <a:noFill/>
        </p:spPr>
        <p:txBody>
          <a:bodyPr wrap="square" rtlCol="0">
            <a:spAutoFit/>
          </a:bodyPr>
          <a:lstStyle/>
          <a:p>
            <a:pPr algn="ctr"/>
            <a:r>
              <a:rPr lang="it-IT" sz="2400" b="1" dirty="0" smtClean="0">
                <a:solidFill>
                  <a:srgbClr val="0070C0"/>
                </a:solidFill>
              </a:rPr>
              <a:t>Coma (3)</a:t>
            </a:r>
            <a:endParaRPr lang="it-IT" sz="2400" b="1" dirty="0">
              <a:solidFill>
                <a:srgbClr val="0070C0"/>
              </a:solidFill>
            </a:endParaRPr>
          </a:p>
        </p:txBody>
      </p:sp>
      <p:pic>
        <p:nvPicPr>
          <p:cNvPr id="10242" name="Picture 2" descr="C:\Users\Master\Desktop\Ultimi lavori\Foto\m9.jpg"/>
          <p:cNvPicPr>
            <a:picLocks noChangeAspect="1" noChangeArrowheads="1"/>
          </p:cNvPicPr>
          <p:nvPr/>
        </p:nvPicPr>
        <p:blipFill>
          <a:blip r:embed="rId2" cstate="print"/>
          <a:srcRect/>
          <a:stretch>
            <a:fillRect/>
          </a:stretch>
        </p:blipFill>
        <p:spPr bwMode="auto">
          <a:xfrm>
            <a:off x="2843808" y="4581128"/>
            <a:ext cx="3528392" cy="1975900"/>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0242"/>
                                        </p:tgtEl>
                                        <p:attrNameLst>
                                          <p:attrName>style.visibility</p:attrName>
                                        </p:attrNameLst>
                                      </p:cBhvr>
                                      <p:to>
                                        <p:strVal val="visible"/>
                                      </p:to>
                                    </p:set>
                                    <p:animEffect transition="in" filter="wheel(4)">
                                      <p:cBhvr>
                                        <p:cTn id="14" dur="2000"/>
                                        <p:tgtEl>
                                          <p:spTgt spid="1024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1000"/>
                                        <p:tgtEl>
                                          <p:spTgt spid="3">
                                            <p:txEl>
                                              <p:pRg st="1" end="1"/>
                                            </p:txEl>
                                          </p:spTgt>
                                        </p:tgtEl>
                                      </p:cBhvr>
                                    </p:animEffect>
                                    <p:anim calcmode="lin" valueType="num">
                                      <p:cBhvr>
                                        <p:cTn id="3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Effect transition="in" filter="fade">
                                      <p:cBhvr>
                                        <p:cTn id="40" dur="1000"/>
                                        <p:tgtEl>
                                          <p:spTgt spid="3">
                                            <p:txEl>
                                              <p:pRg st="2" end="2"/>
                                            </p:txEl>
                                          </p:spTgt>
                                        </p:tgtEl>
                                      </p:cBhvr>
                                    </p:animEffect>
                                    <p:anim calcmode="lin" valueType="num">
                                      <p:cBhvr>
                                        <p:cTn id="4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188640"/>
            <a:ext cx="7772400" cy="1080120"/>
          </a:xfrm>
          <a:solidFill>
            <a:srgbClr val="FFFF00"/>
          </a:solidFill>
          <a:ln w="25400">
            <a:solidFill>
              <a:schemeClr val="accent1"/>
            </a:solidFill>
          </a:ln>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Morte </a:t>
            </a:r>
            <a:r>
              <a:rPr lang="it-IT" b="1" dirty="0">
                <a:solidFill>
                  <a:srgbClr val="FF0000"/>
                </a:solidFill>
              </a:rPr>
              <a:t>cerebrale, coma, stato vegetativo e di minima </a:t>
            </a:r>
            <a:r>
              <a:rPr lang="it-IT" b="1" dirty="0" smtClean="0">
                <a:solidFill>
                  <a:srgbClr val="FF0000"/>
                </a:solidFill>
              </a:rPr>
              <a:t>coscienza</a:t>
            </a:r>
            <a:r>
              <a:rPr lang="it-IT" dirty="0"/>
              <a:t/>
            </a:r>
            <a:br>
              <a:rPr lang="it-IT" dirty="0"/>
            </a:br>
            <a:endParaRPr lang="it-IT" dirty="0"/>
          </a:p>
        </p:txBody>
      </p:sp>
      <p:sp>
        <p:nvSpPr>
          <p:cNvPr id="3" name="Sottotitolo 2"/>
          <p:cNvSpPr>
            <a:spLocks noGrp="1"/>
          </p:cNvSpPr>
          <p:nvPr>
            <p:ph type="subTitle" idx="1"/>
          </p:nvPr>
        </p:nvSpPr>
        <p:spPr>
          <a:xfrm>
            <a:off x="611560" y="1844824"/>
            <a:ext cx="7920880" cy="648072"/>
          </a:xfrm>
          <a:solidFill>
            <a:schemeClr val="accent1">
              <a:lumMod val="20000"/>
              <a:lumOff val="80000"/>
            </a:schemeClr>
          </a:solidFill>
          <a:ln w="25400">
            <a:solidFill>
              <a:srgbClr val="FF0000"/>
            </a:solidFill>
          </a:ln>
        </p:spPr>
        <p:txBody>
          <a:bodyPr>
            <a:noAutofit/>
          </a:bodyPr>
          <a:lstStyle/>
          <a:p>
            <a:pPr fontAlgn="base"/>
            <a:r>
              <a:rPr lang="it-IT" sz="1800" b="1" dirty="0" smtClean="0">
                <a:solidFill>
                  <a:srgbClr val="FF0000"/>
                </a:solidFill>
              </a:rPr>
              <a:t>Ricordiamo che il coma, generalmente dopo un periodo di 4 – 8 settimane, può evolvere in quattro diverse condizioni:</a:t>
            </a:r>
          </a:p>
        </p:txBody>
      </p:sp>
      <p:sp>
        <p:nvSpPr>
          <p:cNvPr id="5" name="Segnaposto data 4"/>
          <p:cNvSpPr>
            <a:spLocks noGrp="1"/>
          </p:cNvSpPr>
          <p:nvPr>
            <p:ph type="dt" sz="half" idx="10"/>
          </p:nvPr>
        </p:nvSpPr>
        <p:spPr/>
        <p:txBody>
          <a:bodyPr/>
          <a:lstStyle/>
          <a:p>
            <a:fld id="{5572AFAA-DAB1-4534-A4B5-B871BBA10F63}" type="datetime1">
              <a:rPr lang="it-IT" smtClean="0"/>
              <a:pPr/>
              <a:t>16/06/2020</a:t>
            </a:fld>
            <a:endParaRPr lang="it-IT"/>
          </a:p>
        </p:txBody>
      </p:sp>
      <p:sp>
        <p:nvSpPr>
          <p:cNvPr id="6" name="Segnaposto numero diapositiva 5"/>
          <p:cNvSpPr>
            <a:spLocks noGrp="1"/>
          </p:cNvSpPr>
          <p:nvPr>
            <p:ph type="sldNum" sz="quarter" idx="12"/>
          </p:nvPr>
        </p:nvSpPr>
        <p:spPr/>
        <p:txBody>
          <a:bodyPr/>
          <a:lstStyle/>
          <a:p>
            <a:fld id="{927500FC-9F64-46AB-8A17-FA51311D0CC1}" type="slidenum">
              <a:rPr lang="it-IT" smtClean="0"/>
              <a:pPr/>
              <a:t>6</a:t>
            </a:fld>
            <a:endParaRPr lang="it-IT"/>
          </a:p>
        </p:txBody>
      </p:sp>
      <p:sp>
        <p:nvSpPr>
          <p:cNvPr id="8" name="CasellaDiTesto 7"/>
          <p:cNvSpPr txBox="1"/>
          <p:nvPr/>
        </p:nvSpPr>
        <p:spPr>
          <a:xfrm>
            <a:off x="971600" y="1340768"/>
            <a:ext cx="7200800" cy="461665"/>
          </a:xfrm>
          <a:prstGeom prst="rect">
            <a:avLst/>
          </a:prstGeom>
          <a:noFill/>
        </p:spPr>
        <p:txBody>
          <a:bodyPr wrap="square" rtlCol="0">
            <a:spAutoFit/>
          </a:bodyPr>
          <a:lstStyle/>
          <a:p>
            <a:pPr algn="ctr"/>
            <a:r>
              <a:rPr lang="it-IT" sz="2400" b="1" dirty="0" smtClean="0">
                <a:solidFill>
                  <a:srgbClr val="0070C0"/>
                </a:solidFill>
              </a:rPr>
              <a:t>Coma (4)</a:t>
            </a:r>
            <a:endParaRPr lang="it-IT" sz="2400" b="1" dirty="0">
              <a:solidFill>
                <a:srgbClr val="0070C0"/>
              </a:solidFill>
            </a:endParaRPr>
          </a:p>
        </p:txBody>
      </p:sp>
      <p:sp>
        <p:nvSpPr>
          <p:cNvPr id="9" name="Sottotitolo 2"/>
          <p:cNvSpPr txBox="1">
            <a:spLocks/>
          </p:cNvSpPr>
          <p:nvPr/>
        </p:nvSpPr>
        <p:spPr>
          <a:xfrm>
            <a:off x="611560" y="3140968"/>
            <a:ext cx="3600400" cy="1584176"/>
          </a:xfrm>
          <a:prstGeom prst="rect">
            <a:avLst/>
          </a:prstGeom>
          <a:solidFill>
            <a:schemeClr val="accent1">
              <a:lumMod val="20000"/>
              <a:lumOff val="80000"/>
            </a:schemeClr>
          </a:solidFill>
          <a:ln w="25400">
            <a:solidFill>
              <a:srgbClr val="FF0000"/>
            </a:solidFill>
          </a:ln>
        </p:spPr>
        <p:txBody>
          <a:bodyPr vert="horz" lIns="91440" tIns="45720" rIns="91440" bIns="45720" rtlCol="0">
            <a:noAutofit/>
          </a:bodyPr>
          <a:lstStyle/>
          <a:p>
            <a:pPr marL="0" marR="0" lvl="0" indent="0" algn="ctr" defTabSz="914400" rtl="0" eaLnBrk="1" fontAlgn="base" latinLnBrk="0" hangingPunct="1">
              <a:lnSpc>
                <a:spcPct val="100000"/>
              </a:lnSpc>
              <a:spcBef>
                <a:spcPct val="20000"/>
              </a:spcBef>
              <a:spcAft>
                <a:spcPts val="0"/>
              </a:spcAft>
              <a:buClrTx/>
              <a:buSzTx/>
              <a:buFont typeface="Arial" pitchFamily="34" charset="0"/>
              <a:buNone/>
              <a:tabLst/>
              <a:defRPr/>
            </a:pPr>
            <a:r>
              <a:rPr lang="it-IT" sz="2000" b="1" dirty="0" smtClean="0">
                <a:solidFill>
                  <a:srgbClr val="FF0000"/>
                </a:solidFill>
              </a:rPr>
              <a:t>1. R</a:t>
            </a:r>
            <a:r>
              <a:rPr kumimoji="0" lang="it-IT" sz="2000" b="1" i="0" u="none" strike="noStrike" kern="1200" cap="none" spc="0" normalizeH="0" baseline="0" noProof="0" dirty="0" err="1" smtClean="0">
                <a:ln>
                  <a:noFill/>
                </a:ln>
                <a:solidFill>
                  <a:srgbClr val="FF0000"/>
                </a:solidFill>
                <a:effectLst/>
                <a:uLnTx/>
                <a:uFillTx/>
                <a:latin typeface="+mn-lt"/>
                <a:ea typeface="+mn-ea"/>
                <a:cs typeface="+mn-cs"/>
              </a:rPr>
              <a:t>isveglio</a:t>
            </a:r>
            <a:r>
              <a:rPr kumimoji="0" lang="it-IT" sz="2000" b="1" i="0" u="none" strike="noStrike" kern="1200" cap="none" spc="0" normalizeH="0" baseline="0" noProof="0" dirty="0" smtClean="0">
                <a:ln>
                  <a:noFill/>
                </a:ln>
                <a:solidFill>
                  <a:srgbClr val="FF0000"/>
                </a:solidFill>
                <a:effectLst/>
                <a:uLnTx/>
                <a:uFillTx/>
                <a:latin typeface="+mn-lt"/>
                <a:ea typeface="+mn-ea"/>
                <a:cs typeface="+mn-cs"/>
              </a:rPr>
              <a:t> del paziente </a:t>
            </a:r>
            <a:r>
              <a:rPr kumimoji="0" lang="it-IT" sz="2000" b="0" i="0" u="none" strike="noStrike" kern="1200" cap="none" spc="0" normalizeH="0" baseline="0" noProof="0" dirty="0" smtClean="0">
                <a:ln>
                  <a:noFill/>
                </a:ln>
                <a:solidFill>
                  <a:schemeClr val="tx1"/>
                </a:solidFill>
                <a:effectLst/>
                <a:uLnTx/>
                <a:uFillTx/>
                <a:latin typeface="+mn-lt"/>
                <a:ea typeface="+mn-ea"/>
                <a:cs typeface="+mn-cs"/>
              </a:rPr>
              <a:t>(rarissimo e generalmente con danni che comportano deficit motori e/o sensoriali anche molto gravi)</a:t>
            </a:r>
            <a:endParaRPr kumimoji="0" lang="it-IT" sz="18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just" defTabSz="914400" rtl="0" eaLnBrk="1" fontAlgn="base" latinLnBrk="0" hangingPunct="1">
              <a:lnSpc>
                <a:spcPct val="100000"/>
              </a:lnSpc>
              <a:spcBef>
                <a:spcPct val="20000"/>
              </a:spcBef>
              <a:spcAft>
                <a:spcPts val="0"/>
              </a:spcAft>
              <a:buClrTx/>
              <a:buSzTx/>
              <a:buFont typeface="Arial" pitchFamily="34" charset="0"/>
              <a:buNone/>
              <a:tabLst/>
              <a:defRPr/>
            </a:pPr>
            <a:endParaRPr kumimoji="0" lang="it-IT"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Sottotitolo 2"/>
          <p:cNvSpPr txBox="1">
            <a:spLocks/>
          </p:cNvSpPr>
          <p:nvPr/>
        </p:nvSpPr>
        <p:spPr>
          <a:xfrm>
            <a:off x="611560" y="5085184"/>
            <a:ext cx="3600400" cy="1008112"/>
          </a:xfrm>
          <a:prstGeom prst="rect">
            <a:avLst/>
          </a:prstGeom>
          <a:solidFill>
            <a:schemeClr val="accent1">
              <a:lumMod val="20000"/>
              <a:lumOff val="80000"/>
            </a:schemeClr>
          </a:solidFill>
          <a:ln w="25400">
            <a:solidFill>
              <a:srgbClr val="FF0000"/>
            </a:solidFill>
          </a:ln>
        </p:spPr>
        <p:txBody>
          <a:bodyPr vert="horz" lIns="91440" tIns="45720" rIns="91440" bIns="45720" rtlCol="0">
            <a:noAutofit/>
          </a:bodyPr>
          <a:lstStyle/>
          <a:p>
            <a:pPr lvl="0" algn="ctr" fontAlgn="base">
              <a:spcBef>
                <a:spcPct val="20000"/>
              </a:spcBef>
              <a:defRPr/>
            </a:pPr>
            <a:endParaRPr lang="it-IT" sz="2000" b="1" dirty="0" smtClean="0">
              <a:solidFill>
                <a:srgbClr val="FF0000"/>
              </a:solidFill>
            </a:endParaRPr>
          </a:p>
          <a:p>
            <a:pPr lvl="0" algn="ctr" fontAlgn="base">
              <a:spcBef>
                <a:spcPct val="20000"/>
              </a:spcBef>
              <a:defRPr/>
            </a:pPr>
            <a:r>
              <a:rPr lang="it-IT" sz="2000" b="1" dirty="0" smtClean="0">
                <a:solidFill>
                  <a:srgbClr val="FF0000"/>
                </a:solidFill>
              </a:rPr>
              <a:t>2. Morte del paziente</a:t>
            </a:r>
          </a:p>
          <a:p>
            <a:pPr marL="0" marR="0" lvl="0" indent="0" algn="just" defTabSz="914400" rtl="0" eaLnBrk="1" fontAlgn="base" latinLnBrk="0" hangingPunct="1">
              <a:lnSpc>
                <a:spcPct val="100000"/>
              </a:lnSpc>
              <a:spcBef>
                <a:spcPct val="20000"/>
              </a:spcBef>
              <a:spcAft>
                <a:spcPts val="0"/>
              </a:spcAft>
              <a:buClrTx/>
              <a:buSzTx/>
              <a:buFont typeface="Arial" pitchFamily="34" charset="0"/>
              <a:buNone/>
              <a:tabLst/>
              <a:defRPr/>
            </a:pPr>
            <a:endParaRPr kumimoji="0" lang="it-IT"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11" name="Sottotitolo 2"/>
          <p:cNvSpPr txBox="1">
            <a:spLocks/>
          </p:cNvSpPr>
          <p:nvPr/>
        </p:nvSpPr>
        <p:spPr>
          <a:xfrm>
            <a:off x="4932040" y="3140968"/>
            <a:ext cx="3600400" cy="1584176"/>
          </a:xfrm>
          <a:prstGeom prst="rect">
            <a:avLst/>
          </a:prstGeom>
          <a:solidFill>
            <a:schemeClr val="accent1">
              <a:lumMod val="20000"/>
              <a:lumOff val="80000"/>
            </a:schemeClr>
          </a:solidFill>
          <a:ln w="25400">
            <a:solidFill>
              <a:srgbClr val="FF0000"/>
            </a:solidFill>
          </a:ln>
        </p:spPr>
        <p:txBody>
          <a:bodyPr vert="horz" lIns="91440" tIns="45720" rIns="91440" bIns="45720" rtlCol="0">
            <a:noAutofit/>
          </a:bodyPr>
          <a:lstStyle/>
          <a:p>
            <a:pPr lvl="0" algn="ctr" fontAlgn="base">
              <a:spcBef>
                <a:spcPct val="20000"/>
              </a:spcBef>
              <a:defRPr/>
            </a:pPr>
            <a:endParaRPr lang="it-IT" sz="2000" b="1" dirty="0" smtClean="0">
              <a:solidFill>
                <a:srgbClr val="FF0000"/>
              </a:solidFill>
            </a:endParaRPr>
          </a:p>
          <a:p>
            <a:pPr lvl="0" algn="ctr" fontAlgn="base">
              <a:spcBef>
                <a:spcPct val="20000"/>
              </a:spcBef>
              <a:defRPr/>
            </a:pPr>
            <a:r>
              <a:rPr lang="it-IT" sz="2000" b="1" dirty="0" smtClean="0">
                <a:solidFill>
                  <a:srgbClr val="FF0000"/>
                </a:solidFill>
              </a:rPr>
              <a:t>3</a:t>
            </a:r>
            <a:r>
              <a:rPr lang="it-IT" sz="2000" b="1" dirty="0" smtClean="0">
                <a:solidFill>
                  <a:srgbClr val="FF0000"/>
                </a:solidFill>
              </a:rPr>
              <a:t>. Stato vegetativo </a:t>
            </a:r>
            <a:r>
              <a:rPr lang="it-IT" sz="2000" dirty="0" smtClean="0"/>
              <a:t>(ripresa della veglia ma senza contenuto di coscienza)</a:t>
            </a:r>
          </a:p>
          <a:p>
            <a:pPr marL="0" marR="0" lvl="0" indent="0" algn="just" defTabSz="914400" rtl="0" eaLnBrk="1" fontAlgn="base" latinLnBrk="0" hangingPunct="1">
              <a:lnSpc>
                <a:spcPct val="100000"/>
              </a:lnSpc>
              <a:spcBef>
                <a:spcPct val="20000"/>
              </a:spcBef>
              <a:spcAft>
                <a:spcPts val="0"/>
              </a:spcAft>
              <a:buClrTx/>
              <a:buSzTx/>
              <a:buFont typeface="Arial" pitchFamily="34" charset="0"/>
              <a:buNone/>
              <a:tabLst/>
              <a:defRPr/>
            </a:pPr>
            <a:endParaRPr kumimoji="0" lang="it-IT"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12" name="Sottotitolo 2"/>
          <p:cNvSpPr txBox="1">
            <a:spLocks/>
          </p:cNvSpPr>
          <p:nvPr/>
        </p:nvSpPr>
        <p:spPr>
          <a:xfrm>
            <a:off x="4932040" y="5085184"/>
            <a:ext cx="3600400" cy="1008112"/>
          </a:xfrm>
          <a:prstGeom prst="rect">
            <a:avLst/>
          </a:prstGeom>
          <a:solidFill>
            <a:schemeClr val="accent1">
              <a:lumMod val="20000"/>
              <a:lumOff val="80000"/>
            </a:schemeClr>
          </a:solidFill>
          <a:ln w="25400">
            <a:solidFill>
              <a:srgbClr val="FF0000"/>
            </a:solidFill>
          </a:ln>
        </p:spPr>
        <p:txBody>
          <a:bodyPr vert="horz" lIns="91440" tIns="45720" rIns="91440" bIns="45720" rtlCol="0">
            <a:noAutofit/>
          </a:bodyPr>
          <a:lstStyle/>
          <a:p>
            <a:pPr lvl="0" algn="ctr" fontAlgn="base">
              <a:spcBef>
                <a:spcPct val="20000"/>
              </a:spcBef>
              <a:defRPr/>
            </a:pPr>
            <a:r>
              <a:rPr lang="it-IT" sz="2000" b="1" dirty="0" smtClean="0">
                <a:solidFill>
                  <a:srgbClr val="FF0000"/>
                </a:solidFill>
              </a:rPr>
              <a:t>4. Stato di minima coscienza </a:t>
            </a:r>
            <a:r>
              <a:rPr lang="it-IT" sz="2000" dirty="0" smtClean="0"/>
              <a:t>(ripresa della veglia con parziale contenuto di coscienza).</a:t>
            </a:r>
          </a:p>
          <a:p>
            <a:pPr marL="0" marR="0" lvl="0" indent="0" algn="just" defTabSz="914400" rtl="0" eaLnBrk="1" fontAlgn="base" latinLnBrk="0" hangingPunct="1">
              <a:lnSpc>
                <a:spcPct val="100000"/>
              </a:lnSpc>
              <a:spcBef>
                <a:spcPct val="20000"/>
              </a:spcBef>
              <a:spcAft>
                <a:spcPts val="0"/>
              </a:spcAft>
              <a:buClrTx/>
              <a:buSzTx/>
              <a:buFont typeface="Arial" pitchFamily="34" charset="0"/>
              <a:buNone/>
              <a:tabLst/>
              <a:defRPr/>
            </a:pPr>
            <a:endParaRPr kumimoji="0" lang="it-IT" sz="1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1000"/>
                                        <p:tgtEl>
                                          <p:spTgt spid="11"/>
                                        </p:tgtEl>
                                      </p:cBhvr>
                                    </p:animEffect>
                                    <p:anim calcmode="lin" valueType="num">
                                      <p:cBhvr>
                                        <p:cTn id="43" dur="1000" fill="hold"/>
                                        <p:tgtEl>
                                          <p:spTgt spid="11"/>
                                        </p:tgtEl>
                                        <p:attrNameLst>
                                          <p:attrName>ppt_x</p:attrName>
                                        </p:attrNameLst>
                                      </p:cBhvr>
                                      <p:tavLst>
                                        <p:tav tm="0">
                                          <p:val>
                                            <p:strVal val="#ppt_x"/>
                                          </p:val>
                                        </p:tav>
                                        <p:tav tm="100000">
                                          <p:val>
                                            <p:strVal val="#ppt_x"/>
                                          </p:val>
                                        </p:tav>
                                      </p:tavLst>
                                    </p:anim>
                                    <p:anim calcmode="lin" valueType="num">
                                      <p:cBhvr>
                                        <p:cTn id="4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fade">
                                      <p:cBhvr>
                                        <p:cTn id="49" dur="1000"/>
                                        <p:tgtEl>
                                          <p:spTgt spid="12"/>
                                        </p:tgtEl>
                                      </p:cBhvr>
                                    </p:animEffect>
                                    <p:anim calcmode="lin" valueType="num">
                                      <p:cBhvr>
                                        <p:cTn id="50" dur="1000" fill="hold"/>
                                        <p:tgtEl>
                                          <p:spTgt spid="12"/>
                                        </p:tgtEl>
                                        <p:attrNameLst>
                                          <p:attrName>ppt_x</p:attrName>
                                        </p:attrNameLst>
                                      </p:cBhvr>
                                      <p:tavLst>
                                        <p:tav tm="0">
                                          <p:val>
                                            <p:strVal val="#ppt_x"/>
                                          </p:val>
                                        </p:tav>
                                        <p:tav tm="100000">
                                          <p:val>
                                            <p:strVal val="#ppt_x"/>
                                          </p:val>
                                        </p:tav>
                                      </p:tavLst>
                                    </p:anim>
                                    <p:anim calcmode="lin" valueType="num">
                                      <p:cBhvr>
                                        <p:cTn id="5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P spid="9" grpId="0" animBg="1"/>
      <p:bldP spid="10" grpId="0" animBg="1"/>
      <p:bldP spid="11"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188640"/>
            <a:ext cx="7772400" cy="1080120"/>
          </a:xfrm>
          <a:solidFill>
            <a:srgbClr val="FFFF00"/>
          </a:solidFill>
          <a:ln w="25400">
            <a:solidFill>
              <a:schemeClr val="accent1"/>
            </a:solidFill>
          </a:ln>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Morte </a:t>
            </a:r>
            <a:r>
              <a:rPr lang="it-IT" b="1" dirty="0">
                <a:solidFill>
                  <a:srgbClr val="FF0000"/>
                </a:solidFill>
              </a:rPr>
              <a:t>cerebrale, coma, stato vegetativo e di minima </a:t>
            </a:r>
            <a:r>
              <a:rPr lang="it-IT" b="1" dirty="0" smtClean="0">
                <a:solidFill>
                  <a:srgbClr val="FF0000"/>
                </a:solidFill>
              </a:rPr>
              <a:t>coscienza</a:t>
            </a:r>
            <a:r>
              <a:rPr lang="it-IT" dirty="0"/>
              <a:t/>
            </a:r>
            <a:br>
              <a:rPr lang="it-IT" dirty="0"/>
            </a:br>
            <a:endParaRPr lang="it-IT" dirty="0"/>
          </a:p>
        </p:txBody>
      </p:sp>
      <p:sp>
        <p:nvSpPr>
          <p:cNvPr id="3" name="Sottotitolo 2"/>
          <p:cNvSpPr>
            <a:spLocks noGrp="1"/>
          </p:cNvSpPr>
          <p:nvPr>
            <p:ph type="subTitle" idx="1"/>
          </p:nvPr>
        </p:nvSpPr>
        <p:spPr>
          <a:xfrm>
            <a:off x="611560" y="1844824"/>
            <a:ext cx="7920880" cy="2016224"/>
          </a:xfrm>
          <a:solidFill>
            <a:schemeClr val="accent1">
              <a:lumMod val="20000"/>
              <a:lumOff val="80000"/>
            </a:schemeClr>
          </a:solidFill>
          <a:ln w="25400">
            <a:solidFill>
              <a:srgbClr val="FF0000"/>
            </a:solidFill>
          </a:ln>
        </p:spPr>
        <p:txBody>
          <a:bodyPr>
            <a:noAutofit/>
          </a:bodyPr>
          <a:lstStyle/>
          <a:p>
            <a:pPr algn="just" fontAlgn="base"/>
            <a:r>
              <a:rPr lang="it-IT" sz="1800" b="1" dirty="0" smtClean="0">
                <a:solidFill>
                  <a:srgbClr val="FF0000"/>
                </a:solidFill>
              </a:rPr>
              <a:t>La morte cerebrale </a:t>
            </a:r>
            <a:r>
              <a:rPr lang="it-IT" sz="1800" dirty="0" smtClean="0">
                <a:solidFill>
                  <a:schemeClr val="tx1"/>
                </a:solidFill>
              </a:rPr>
              <a:t>infine, è diversa dal coma perché, pur essendo entrambe caratterizzate da perdita di coscienza e di attività cerebrale,</a:t>
            </a:r>
            <a:r>
              <a:rPr lang="it-IT" sz="1800" b="1" dirty="0" smtClean="0">
                <a:solidFill>
                  <a:schemeClr val="tx1"/>
                </a:solidFill>
              </a:rPr>
              <a:t> nella morte cerebrale tutte le funzioni cerebrali sono irreversibilmente cessate ed il corpo del paziente può continuare a “funzionare” soltanto grazie alla respirazione assistita.</a:t>
            </a:r>
            <a:r>
              <a:rPr lang="it-IT" sz="1800" dirty="0" smtClean="0">
                <a:solidFill>
                  <a:schemeClr val="tx1"/>
                </a:solidFill>
              </a:rPr>
              <a:t> </a:t>
            </a:r>
            <a:r>
              <a:rPr lang="it-IT" sz="1800" b="1" dirty="0" smtClean="0">
                <a:solidFill>
                  <a:srgbClr val="FF0000"/>
                </a:solidFill>
              </a:rPr>
              <a:t>Mentre, il paziente in coma </a:t>
            </a:r>
            <a:r>
              <a:rPr lang="it-IT" sz="1800" dirty="0" smtClean="0">
                <a:solidFill>
                  <a:schemeClr val="tx1"/>
                </a:solidFill>
              </a:rPr>
              <a:t>a volte respira in modo autonomo,</a:t>
            </a:r>
            <a:r>
              <a:rPr lang="it-IT" sz="1800" b="1" dirty="0" smtClean="0">
                <a:solidFill>
                  <a:schemeClr val="tx1"/>
                </a:solidFill>
              </a:rPr>
              <a:t> inoltre mentre il coma non evolve necessariamente nella morte, la morte cerebrale evolve sempre nel decesso del paziente appena viene “staccata la spina” del respiratore.</a:t>
            </a:r>
            <a:endParaRPr lang="it-IT" sz="1800" dirty="0">
              <a:solidFill>
                <a:schemeClr val="tx1"/>
              </a:solidFill>
            </a:endParaRPr>
          </a:p>
        </p:txBody>
      </p:sp>
      <p:sp>
        <p:nvSpPr>
          <p:cNvPr id="5" name="Segnaposto data 4"/>
          <p:cNvSpPr>
            <a:spLocks noGrp="1"/>
          </p:cNvSpPr>
          <p:nvPr>
            <p:ph type="dt" sz="half" idx="10"/>
          </p:nvPr>
        </p:nvSpPr>
        <p:spPr/>
        <p:txBody>
          <a:bodyPr/>
          <a:lstStyle/>
          <a:p>
            <a:fld id="{5572AFAA-DAB1-4534-A4B5-B871BBA10F63}" type="datetime1">
              <a:rPr lang="it-IT" smtClean="0"/>
              <a:pPr/>
              <a:t>16/06/2020</a:t>
            </a:fld>
            <a:endParaRPr lang="it-IT"/>
          </a:p>
        </p:txBody>
      </p:sp>
      <p:sp>
        <p:nvSpPr>
          <p:cNvPr id="6" name="Segnaposto numero diapositiva 5"/>
          <p:cNvSpPr>
            <a:spLocks noGrp="1"/>
          </p:cNvSpPr>
          <p:nvPr>
            <p:ph type="sldNum" sz="quarter" idx="12"/>
          </p:nvPr>
        </p:nvSpPr>
        <p:spPr/>
        <p:txBody>
          <a:bodyPr/>
          <a:lstStyle/>
          <a:p>
            <a:fld id="{927500FC-9F64-46AB-8A17-FA51311D0CC1}" type="slidenum">
              <a:rPr lang="it-IT" smtClean="0"/>
              <a:pPr/>
              <a:t>7</a:t>
            </a:fld>
            <a:endParaRPr lang="it-IT"/>
          </a:p>
        </p:txBody>
      </p:sp>
      <p:sp>
        <p:nvSpPr>
          <p:cNvPr id="8" name="CasellaDiTesto 7"/>
          <p:cNvSpPr txBox="1"/>
          <p:nvPr/>
        </p:nvSpPr>
        <p:spPr>
          <a:xfrm>
            <a:off x="971600" y="1340768"/>
            <a:ext cx="7200800" cy="461665"/>
          </a:xfrm>
          <a:prstGeom prst="rect">
            <a:avLst/>
          </a:prstGeom>
          <a:noFill/>
        </p:spPr>
        <p:txBody>
          <a:bodyPr wrap="square" rtlCol="0">
            <a:spAutoFit/>
          </a:bodyPr>
          <a:lstStyle/>
          <a:p>
            <a:pPr algn="ctr"/>
            <a:r>
              <a:rPr lang="it-IT" sz="2400" b="1" dirty="0" smtClean="0">
                <a:solidFill>
                  <a:srgbClr val="0070C0"/>
                </a:solidFill>
              </a:rPr>
              <a:t>Coma (5)</a:t>
            </a:r>
            <a:endParaRPr lang="it-IT" sz="2400" b="1" dirty="0">
              <a:solidFill>
                <a:srgbClr val="0070C0"/>
              </a:solidFill>
            </a:endParaRPr>
          </a:p>
        </p:txBody>
      </p:sp>
      <p:pic>
        <p:nvPicPr>
          <p:cNvPr id="11266" name="Picture 2" descr="C:\Users\Master\Desktop\Ultimi lavori\Foto\m8.jpg"/>
          <p:cNvPicPr>
            <a:picLocks noChangeAspect="1" noChangeArrowheads="1"/>
          </p:cNvPicPr>
          <p:nvPr/>
        </p:nvPicPr>
        <p:blipFill>
          <a:blip r:embed="rId2" cstate="print"/>
          <a:srcRect/>
          <a:stretch>
            <a:fillRect/>
          </a:stretch>
        </p:blipFill>
        <p:spPr bwMode="auto">
          <a:xfrm>
            <a:off x="2915816" y="4005064"/>
            <a:ext cx="3312368" cy="2481079"/>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1266"/>
                                        </p:tgtEl>
                                        <p:attrNameLst>
                                          <p:attrName>style.visibility</p:attrName>
                                        </p:attrNameLst>
                                      </p:cBhvr>
                                      <p:to>
                                        <p:strVal val="visible"/>
                                      </p:to>
                                    </p:set>
                                    <p:animEffect transition="in" filter="wheel(4)">
                                      <p:cBhvr>
                                        <p:cTn id="14" dur="2000"/>
                                        <p:tgtEl>
                                          <p:spTgt spid="11266"/>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188640"/>
            <a:ext cx="7772400" cy="1080120"/>
          </a:xfrm>
          <a:solidFill>
            <a:srgbClr val="FFFF00"/>
          </a:solidFill>
          <a:ln w="25400">
            <a:solidFill>
              <a:schemeClr val="accent1"/>
            </a:solidFill>
          </a:ln>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Morte </a:t>
            </a:r>
            <a:r>
              <a:rPr lang="it-IT" b="1" dirty="0">
                <a:solidFill>
                  <a:srgbClr val="FF0000"/>
                </a:solidFill>
              </a:rPr>
              <a:t>cerebrale, coma, stato vegetativo e di minima </a:t>
            </a:r>
            <a:r>
              <a:rPr lang="it-IT" b="1" dirty="0" smtClean="0">
                <a:solidFill>
                  <a:srgbClr val="FF0000"/>
                </a:solidFill>
              </a:rPr>
              <a:t>coscienza</a:t>
            </a:r>
            <a:r>
              <a:rPr lang="it-IT" dirty="0"/>
              <a:t/>
            </a:r>
            <a:br>
              <a:rPr lang="it-IT" dirty="0"/>
            </a:br>
            <a:endParaRPr lang="it-IT" dirty="0"/>
          </a:p>
        </p:txBody>
      </p:sp>
      <p:sp>
        <p:nvSpPr>
          <p:cNvPr id="3" name="Sottotitolo 2"/>
          <p:cNvSpPr>
            <a:spLocks noGrp="1"/>
          </p:cNvSpPr>
          <p:nvPr>
            <p:ph type="subTitle" idx="1"/>
          </p:nvPr>
        </p:nvSpPr>
        <p:spPr>
          <a:xfrm>
            <a:off x="611560" y="1844824"/>
            <a:ext cx="7920880" cy="4032448"/>
          </a:xfrm>
          <a:solidFill>
            <a:schemeClr val="accent1">
              <a:lumMod val="20000"/>
              <a:lumOff val="80000"/>
            </a:schemeClr>
          </a:solidFill>
          <a:ln w="25400">
            <a:solidFill>
              <a:srgbClr val="FF0000"/>
            </a:solidFill>
          </a:ln>
        </p:spPr>
        <p:txBody>
          <a:bodyPr>
            <a:noAutofit/>
          </a:bodyPr>
          <a:lstStyle/>
          <a:p>
            <a:pPr algn="just"/>
            <a:r>
              <a:rPr lang="it-IT" sz="1600" b="1" dirty="0" smtClean="0">
                <a:solidFill>
                  <a:srgbClr val="FF0000"/>
                </a:solidFill>
              </a:rPr>
              <a:t>Ricordiamo</a:t>
            </a:r>
            <a:r>
              <a:rPr lang="it-IT" sz="1600" dirty="0" smtClean="0">
                <a:solidFill>
                  <a:schemeClr val="tx1"/>
                </a:solidFill>
              </a:rPr>
              <a:t> che il coma può insorgere a seguito di un grave insulto cerebrale che danneggi diffusamente sia la corteccia che il tronco encefalico. Se ne distinguono in genere due tipi:</a:t>
            </a:r>
          </a:p>
          <a:p>
            <a:pPr algn="just"/>
            <a:r>
              <a:rPr lang="it-IT" sz="1600" b="1" dirty="0" smtClean="0">
                <a:solidFill>
                  <a:srgbClr val="FF0000"/>
                </a:solidFill>
              </a:rPr>
              <a:t>metabolico</a:t>
            </a:r>
            <a:r>
              <a:rPr lang="it-IT" sz="1600" dirty="0" smtClean="0">
                <a:solidFill>
                  <a:srgbClr val="FF0000"/>
                </a:solidFill>
              </a:rPr>
              <a:t>:</a:t>
            </a:r>
            <a:r>
              <a:rPr lang="it-IT" sz="1600" dirty="0" smtClean="0">
                <a:solidFill>
                  <a:schemeClr val="tx1"/>
                </a:solidFill>
              </a:rPr>
              <a:t> provocato da alterazioni del metabolismo corporeo (es. coma diabetico, etilico, epatico, uremico, tossico ecc.);</a:t>
            </a:r>
          </a:p>
          <a:p>
            <a:pPr algn="just"/>
            <a:r>
              <a:rPr lang="it-IT" sz="1600" b="1" dirty="0" smtClean="0">
                <a:solidFill>
                  <a:srgbClr val="FF0000"/>
                </a:solidFill>
              </a:rPr>
              <a:t>strutturale: </a:t>
            </a:r>
            <a:r>
              <a:rPr lang="it-IT" sz="1600" dirty="0" smtClean="0">
                <a:solidFill>
                  <a:schemeClr val="tx1"/>
                </a:solidFill>
              </a:rPr>
              <a:t>dovuto a patologie che danneggiano la struttura del sistema nervoso (es. traumi, infezioni, ictus, tumori).</a:t>
            </a:r>
          </a:p>
          <a:p>
            <a:pPr algn="just"/>
            <a:r>
              <a:rPr lang="it-IT" sz="1600" b="1" dirty="0" smtClean="0">
                <a:solidFill>
                  <a:srgbClr val="FF0000"/>
                </a:solidFill>
              </a:rPr>
              <a:t>Uno studio longitudinale compiuto da Levy </a:t>
            </a:r>
            <a:r>
              <a:rPr lang="it-IT" sz="1600" b="1" dirty="0" err="1" smtClean="0">
                <a:solidFill>
                  <a:srgbClr val="FF0000"/>
                </a:solidFill>
              </a:rPr>
              <a:t>et</a:t>
            </a:r>
            <a:r>
              <a:rPr lang="it-IT" sz="1600" b="1" dirty="0" smtClean="0">
                <a:solidFill>
                  <a:srgbClr val="FF0000"/>
                </a:solidFill>
              </a:rPr>
              <a:t> al.</a:t>
            </a:r>
            <a:r>
              <a:rPr lang="it-IT" sz="1600" dirty="0" smtClean="0">
                <a:solidFill>
                  <a:schemeClr val="tx1"/>
                </a:solidFill>
              </a:rPr>
              <a:t> su 500 pazienti in coma </a:t>
            </a:r>
            <a:r>
              <a:rPr lang="it-IT" sz="1600" b="1" dirty="0" smtClean="0">
                <a:solidFill>
                  <a:schemeClr val="tx1"/>
                </a:solidFill>
              </a:rPr>
              <a:t>non traumatico</a:t>
            </a:r>
            <a:r>
              <a:rPr lang="it-IT" sz="1600" dirty="0" smtClean="0">
                <a:solidFill>
                  <a:schemeClr val="tx1"/>
                </a:solidFill>
              </a:rPr>
              <a:t> ha registrato </a:t>
            </a:r>
            <a:r>
              <a:rPr lang="it-IT" sz="1600" b="1" dirty="0" smtClean="0">
                <a:solidFill>
                  <a:schemeClr val="tx1"/>
                </a:solidFill>
              </a:rPr>
              <a:t>globalmente</a:t>
            </a:r>
            <a:r>
              <a:rPr lang="it-IT" sz="1600" dirty="0" smtClean="0">
                <a:solidFill>
                  <a:schemeClr val="tx1"/>
                </a:solidFill>
              </a:rPr>
              <a:t> un </a:t>
            </a:r>
            <a:r>
              <a:rPr lang="it-IT" sz="1600" b="1" dirty="0" smtClean="0">
                <a:solidFill>
                  <a:schemeClr val="tx1"/>
                </a:solidFill>
              </a:rPr>
              <a:t>recupero completo solo nel 10% dei pazienti</a:t>
            </a:r>
            <a:r>
              <a:rPr lang="it-IT" sz="1600" dirty="0" smtClean="0">
                <a:solidFill>
                  <a:schemeClr val="tx1"/>
                </a:solidFill>
              </a:rPr>
              <a:t>. </a:t>
            </a:r>
          </a:p>
          <a:p>
            <a:pPr algn="just"/>
            <a:r>
              <a:rPr lang="it-IT" sz="1600" b="1" dirty="0" smtClean="0">
                <a:solidFill>
                  <a:srgbClr val="FF0000"/>
                </a:solidFill>
              </a:rPr>
              <a:t>Andando a vedere nelle sottocategorie </a:t>
            </a:r>
            <a:r>
              <a:rPr lang="it-IT" sz="1600" dirty="0" smtClean="0">
                <a:solidFill>
                  <a:schemeClr val="tx1"/>
                </a:solidFill>
              </a:rPr>
              <a:t>si vede come tra i soggetti con </a:t>
            </a:r>
            <a:r>
              <a:rPr lang="it-IT" sz="1600" b="1" dirty="0" smtClean="0">
                <a:solidFill>
                  <a:schemeClr val="tx1"/>
                </a:solidFill>
              </a:rPr>
              <a:t>coma metabolico</a:t>
            </a:r>
            <a:r>
              <a:rPr lang="it-IT" sz="1600" dirty="0" smtClean="0">
                <a:solidFill>
                  <a:schemeClr val="tx1"/>
                </a:solidFill>
              </a:rPr>
              <a:t> la percentuale sale al </a:t>
            </a:r>
            <a:r>
              <a:rPr lang="it-IT" sz="1600" b="1" dirty="0" smtClean="0">
                <a:solidFill>
                  <a:schemeClr val="tx1"/>
                </a:solidFill>
              </a:rPr>
              <a:t>25%</a:t>
            </a:r>
            <a:r>
              <a:rPr lang="it-IT" sz="1600" dirty="0" smtClean="0">
                <a:solidFill>
                  <a:schemeClr val="tx1"/>
                </a:solidFill>
              </a:rPr>
              <a:t>, mentre crolla al </a:t>
            </a:r>
            <a:r>
              <a:rPr lang="it-IT" sz="1600" b="1" dirty="0" smtClean="0">
                <a:solidFill>
                  <a:schemeClr val="tx1"/>
                </a:solidFill>
              </a:rPr>
              <a:t>3%</a:t>
            </a:r>
            <a:r>
              <a:rPr lang="it-IT" sz="1600" dirty="0" smtClean="0">
                <a:solidFill>
                  <a:schemeClr val="tx1"/>
                </a:solidFill>
              </a:rPr>
              <a:t> per i casi </a:t>
            </a:r>
            <a:r>
              <a:rPr lang="it-IT" sz="1600" b="1" dirty="0" smtClean="0">
                <a:solidFill>
                  <a:schemeClr val="tx1"/>
                </a:solidFill>
              </a:rPr>
              <a:t>cerebrovascolari</a:t>
            </a:r>
            <a:r>
              <a:rPr lang="it-IT" sz="1600" dirty="0" smtClean="0">
                <a:solidFill>
                  <a:schemeClr val="tx1"/>
                </a:solidFill>
              </a:rPr>
              <a:t> (es. ictus).</a:t>
            </a:r>
          </a:p>
          <a:p>
            <a:pPr algn="just"/>
            <a:r>
              <a:rPr lang="it-IT" sz="1600" b="1" dirty="0" smtClean="0">
                <a:solidFill>
                  <a:srgbClr val="FF0000"/>
                </a:solidFill>
              </a:rPr>
              <a:t>Invece per i traumi cranici</a:t>
            </a:r>
            <a:r>
              <a:rPr lang="it-IT" sz="1600" dirty="0" smtClean="0">
                <a:solidFill>
                  <a:schemeClr val="tx1"/>
                </a:solidFill>
              </a:rPr>
              <a:t> la prognosi dipende dalla </a:t>
            </a:r>
            <a:r>
              <a:rPr lang="it-IT" sz="1600" b="1" dirty="0" smtClean="0">
                <a:solidFill>
                  <a:schemeClr val="tx1"/>
                </a:solidFill>
              </a:rPr>
              <a:t>gravità del trauma</a:t>
            </a:r>
            <a:r>
              <a:rPr lang="it-IT" sz="1600" dirty="0" smtClean="0">
                <a:solidFill>
                  <a:schemeClr val="tx1"/>
                </a:solidFill>
              </a:rPr>
              <a:t> (classificato secondo la Glasgow Coma Scale). </a:t>
            </a:r>
          </a:p>
          <a:p>
            <a:pPr algn="just"/>
            <a:r>
              <a:rPr lang="it-IT" sz="1600" b="1" dirty="0" smtClean="0">
                <a:solidFill>
                  <a:srgbClr val="FF0000"/>
                </a:solidFill>
              </a:rPr>
              <a:t>Secondo le statistiche </a:t>
            </a:r>
            <a:r>
              <a:rPr lang="it-IT" sz="1600" dirty="0" smtClean="0">
                <a:solidFill>
                  <a:schemeClr val="tx1"/>
                </a:solidFill>
              </a:rPr>
              <a:t>formulate da uno studio scientifico </a:t>
            </a:r>
            <a:r>
              <a:rPr lang="it-IT" sz="1600" b="1" dirty="0" smtClean="0">
                <a:solidFill>
                  <a:schemeClr val="tx1"/>
                </a:solidFill>
              </a:rPr>
              <a:t>condotto dall’università di Nottingham</a:t>
            </a:r>
            <a:r>
              <a:rPr lang="it-IT" sz="1600" dirty="0" smtClean="0">
                <a:solidFill>
                  <a:schemeClr val="tx1"/>
                </a:solidFill>
              </a:rPr>
              <a:t>, entro un anno si ha un buon recupero senza disabilità nel 45% dei casi di traumi lievi, ma solo nel 14% dei traumi gravi.</a:t>
            </a:r>
            <a:endParaRPr lang="it-IT" sz="1600" dirty="0">
              <a:solidFill>
                <a:schemeClr val="tx1"/>
              </a:solidFill>
            </a:endParaRPr>
          </a:p>
        </p:txBody>
      </p:sp>
      <p:sp>
        <p:nvSpPr>
          <p:cNvPr id="5" name="Segnaposto data 4"/>
          <p:cNvSpPr>
            <a:spLocks noGrp="1"/>
          </p:cNvSpPr>
          <p:nvPr>
            <p:ph type="dt" sz="half" idx="10"/>
          </p:nvPr>
        </p:nvSpPr>
        <p:spPr/>
        <p:txBody>
          <a:bodyPr/>
          <a:lstStyle/>
          <a:p>
            <a:fld id="{5572AFAA-DAB1-4534-A4B5-B871BBA10F63}" type="datetime1">
              <a:rPr lang="it-IT" smtClean="0"/>
              <a:pPr/>
              <a:t>16/06/2020</a:t>
            </a:fld>
            <a:endParaRPr lang="it-IT"/>
          </a:p>
        </p:txBody>
      </p:sp>
      <p:sp>
        <p:nvSpPr>
          <p:cNvPr id="6" name="Segnaposto numero diapositiva 5"/>
          <p:cNvSpPr>
            <a:spLocks noGrp="1"/>
          </p:cNvSpPr>
          <p:nvPr>
            <p:ph type="sldNum" sz="quarter" idx="12"/>
          </p:nvPr>
        </p:nvSpPr>
        <p:spPr/>
        <p:txBody>
          <a:bodyPr/>
          <a:lstStyle/>
          <a:p>
            <a:fld id="{927500FC-9F64-46AB-8A17-FA51311D0CC1}" type="slidenum">
              <a:rPr lang="it-IT" smtClean="0"/>
              <a:pPr/>
              <a:t>8</a:t>
            </a:fld>
            <a:endParaRPr lang="it-IT"/>
          </a:p>
        </p:txBody>
      </p:sp>
      <p:sp>
        <p:nvSpPr>
          <p:cNvPr id="8" name="CasellaDiTesto 7"/>
          <p:cNvSpPr txBox="1"/>
          <p:nvPr/>
        </p:nvSpPr>
        <p:spPr>
          <a:xfrm>
            <a:off x="971600" y="1340768"/>
            <a:ext cx="7200800" cy="461665"/>
          </a:xfrm>
          <a:prstGeom prst="rect">
            <a:avLst/>
          </a:prstGeom>
          <a:noFill/>
        </p:spPr>
        <p:txBody>
          <a:bodyPr wrap="square" rtlCol="0">
            <a:spAutoFit/>
          </a:bodyPr>
          <a:lstStyle/>
          <a:p>
            <a:pPr algn="ctr"/>
            <a:r>
              <a:rPr lang="it-IT" sz="2400" b="1" dirty="0" smtClean="0">
                <a:solidFill>
                  <a:srgbClr val="0070C0"/>
                </a:solidFill>
              </a:rPr>
              <a:t>Risvegli dal coma: alcune statistiche</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fade">
                                      <p:cBhvr>
                                        <p:cTn id="42" dur="1000"/>
                                        <p:tgtEl>
                                          <p:spTgt spid="3">
                                            <p:txEl>
                                              <p:pRg st="3" end="3"/>
                                            </p:txEl>
                                          </p:spTgt>
                                        </p:tgtEl>
                                      </p:cBhvr>
                                    </p:animEffect>
                                    <p:anim calcmode="lin" valueType="num">
                                      <p:cBhvr>
                                        <p:cTn id="4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animEffect transition="in" filter="fade">
                                      <p:cBhvr>
                                        <p:cTn id="49" dur="1000"/>
                                        <p:tgtEl>
                                          <p:spTgt spid="3">
                                            <p:txEl>
                                              <p:pRg st="4" end="4"/>
                                            </p:txEl>
                                          </p:spTgt>
                                        </p:tgtEl>
                                      </p:cBhvr>
                                    </p:animEffect>
                                    <p:anim calcmode="lin" valueType="num">
                                      <p:cBhvr>
                                        <p:cTn id="5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5" end="5"/>
                                            </p:txEl>
                                          </p:spTgt>
                                        </p:tgtEl>
                                        <p:attrNameLst>
                                          <p:attrName>style.visibility</p:attrName>
                                        </p:attrNameLst>
                                      </p:cBhvr>
                                      <p:to>
                                        <p:strVal val="visible"/>
                                      </p:to>
                                    </p:set>
                                    <p:animEffect transition="in" filter="fade">
                                      <p:cBhvr>
                                        <p:cTn id="56" dur="1000"/>
                                        <p:tgtEl>
                                          <p:spTgt spid="3">
                                            <p:txEl>
                                              <p:pRg st="5" end="5"/>
                                            </p:txEl>
                                          </p:spTgt>
                                        </p:tgtEl>
                                      </p:cBhvr>
                                    </p:animEffect>
                                    <p:anim calcmode="lin" valueType="num">
                                      <p:cBhvr>
                                        <p:cTn id="5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6" end="6"/>
                                            </p:txEl>
                                          </p:spTgt>
                                        </p:tgtEl>
                                        <p:attrNameLst>
                                          <p:attrName>style.visibility</p:attrName>
                                        </p:attrNameLst>
                                      </p:cBhvr>
                                      <p:to>
                                        <p:strVal val="visible"/>
                                      </p:to>
                                    </p:set>
                                    <p:animEffect transition="in" filter="fade">
                                      <p:cBhvr>
                                        <p:cTn id="63" dur="1000"/>
                                        <p:tgtEl>
                                          <p:spTgt spid="3">
                                            <p:txEl>
                                              <p:pRg st="6" end="6"/>
                                            </p:txEl>
                                          </p:spTgt>
                                        </p:tgtEl>
                                      </p:cBhvr>
                                    </p:animEffect>
                                    <p:anim calcmode="lin" valueType="num">
                                      <p:cBhvr>
                                        <p:cTn id="6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188640"/>
            <a:ext cx="7772400" cy="1080120"/>
          </a:xfrm>
          <a:solidFill>
            <a:srgbClr val="FFFF00"/>
          </a:solidFill>
          <a:ln w="25400">
            <a:solidFill>
              <a:schemeClr val="accent1"/>
            </a:solidFill>
          </a:ln>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Morte </a:t>
            </a:r>
            <a:r>
              <a:rPr lang="it-IT" b="1" dirty="0">
                <a:solidFill>
                  <a:srgbClr val="FF0000"/>
                </a:solidFill>
              </a:rPr>
              <a:t>cerebrale, coma, stato vegetativo e di minima </a:t>
            </a:r>
            <a:r>
              <a:rPr lang="it-IT" b="1" dirty="0" smtClean="0">
                <a:solidFill>
                  <a:srgbClr val="FF0000"/>
                </a:solidFill>
              </a:rPr>
              <a:t>coscienza</a:t>
            </a:r>
            <a:r>
              <a:rPr lang="it-IT" dirty="0"/>
              <a:t/>
            </a:r>
            <a:br>
              <a:rPr lang="it-IT" dirty="0"/>
            </a:br>
            <a:endParaRPr lang="it-IT" dirty="0"/>
          </a:p>
        </p:txBody>
      </p:sp>
      <p:sp>
        <p:nvSpPr>
          <p:cNvPr id="3" name="Sottotitolo 2"/>
          <p:cNvSpPr>
            <a:spLocks noGrp="1"/>
          </p:cNvSpPr>
          <p:nvPr>
            <p:ph type="subTitle" idx="1"/>
          </p:nvPr>
        </p:nvSpPr>
        <p:spPr>
          <a:xfrm>
            <a:off x="611560" y="1844824"/>
            <a:ext cx="7920880" cy="2160240"/>
          </a:xfrm>
          <a:solidFill>
            <a:schemeClr val="accent1">
              <a:lumMod val="20000"/>
              <a:lumOff val="80000"/>
            </a:schemeClr>
          </a:solidFill>
          <a:ln w="25400">
            <a:solidFill>
              <a:srgbClr val="FF0000"/>
            </a:solidFill>
          </a:ln>
        </p:spPr>
        <p:txBody>
          <a:bodyPr>
            <a:noAutofit/>
          </a:bodyPr>
          <a:lstStyle/>
          <a:p>
            <a:pPr algn="just" fontAlgn="base"/>
            <a:r>
              <a:rPr lang="it-IT" sz="1800" b="1" dirty="0" smtClean="0">
                <a:solidFill>
                  <a:srgbClr val="FF0000"/>
                </a:solidFill>
              </a:rPr>
              <a:t>Nello stato vegetativo </a:t>
            </a:r>
            <a:r>
              <a:rPr lang="it-IT" sz="1800" dirty="0" smtClean="0">
                <a:solidFill>
                  <a:schemeClr val="tx1"/>
                </a:solidFill>
              </a:rPr>
              <a:t>le cellule cerebrali sono vive e mandano segnali elettrici evidenziati dall’elettroencefalogramma. </a:t>
            </a:r>
          </a:p>
          <a:p>
            <a:pPr algn="just" fontAlgn="base"/>
            <a:r>
              <a:rPr lang="it-IT" sz="1800" b="1" dirty="0" smtClean="0">
                <a:solidFill>
                  <a:srgbClr val="FF0000"/>
                </a:solidFill>
              </a:rPr>
              <a:t>Il paziente può respirare </a:t>
            </a:r>
            <a:r>
              <a:rPr lang="it-IT" sz="1800" dirty="0" smtClean="0">
                <a:solidFill>
                  <a:schemeClr val="tx1"/>
                </a:solidFill>
              </a:rPr>
              <a:t>in modo autonomo, mantiene vivacità circolatoria, respiratoria e metabolica. </a:t>
            </a:r>
          </a:p>
          <a:p>
            <a:pPr algn="just" fontAlgn="base"/>
            <a:r>
              <a:rPr lang="it-IT" sz="1800" b="1" dirty="0" smtClean="0">
                <a:solidFill>
                  <a:srgbClr val="FF0000"/>
                </a:solidFill>
              </a:rPr>
              <a:t>Lo stato vegetativo non è mai irreversibile</a:t>
            </a:r>
            <a:r>
              <a:rPr lang="it-IT" sz="1800" dirty="0" smtClean="0">
                <a:solidFill>
                  <a:schemeClr val="tx1"/>
                </a:solidFill>
              </a:rPr>
              <a:t>. Dal 2002 a livello internazionale </a:t>
            </a:r>
            <a:r>
              <a:rPr lang="it-IT" sz="1800" b="1" dirty="0" smtClean="0">
                <a:solidFill>
                  <a:schemeClr val="tx1"/>
                </a:solidFill>
              </a:rPr>
              <a:t>non si usa più </a:t>
            </a:r>
            <a:r>
              <a:rPr lang="it-IT" sz="1800" dirty="0" smtClean="0">
                <a:solidFill>
                  <a:schemeClr val="tx1"/>
                </a:solidFill>
              </a:rPr>
              <a:t>aggiungere a “stato vegetativo” gli aggettivi </a:t>
            </a:r>
            <a:r>
              <a:rPr lang="it-IT" sz="1800" b="1" dirty="0" smtClean="0">
                <a:solidFill>
                  <a:schemeClr val="tx1"/>
                </a:solidFill>
              </a:rPr>
              <a:t>“permanente” e “persistente”.</a:t>
            </a:r>
          </a:p>
          <a:p>
            <a:pPr algn="just" fontAlgn="base"/>
            <a:r>
              <a:rPr lang="it-IT" sz="1800" b="1" dirty="0" smtClean="0">
                <a:solidFill>
                  <a:srgbClr val="FF0000"/>
                </a:solidFill>
              </a:rPr>
              <a:t>Viene semplicemente indicato </a:t>
            </a:r>
            <a:r>
              <a:rPr lang="it-IT" sz="1800" dirty="0" smtClean="0">
                <a:solidFill>
                  <a:schemeClr val="tx1"/>
                </a:solidFill>
              </a:rPr>
              <a:t>da quanto tempo questa situazione è in atto. </a:t>
            </a:r>
            <a:endParaRPr lang="it-IT" sz="1800" dirty="0">
              <a:solidFill>
                <a:schemeClr val="tx1"/>
              </a:solidFill>
            </a:endParaRPr>
          </a:p>
        </p:txBody>
      </p:sp>
      <p:sp>
        <p:nvSpPr>
          <p:cNvPr id="5" name="Segnaposto data 4"/>
          <p:cNvSpPr>
            <a:spLocks noGrp="1"/>
          </p:cNvSpPr>
          <p:nvPr>
            <p:ph type="dt" sz="half" idx="10"/>
          </p:nvPr>
        </p:nvSpPr>
        <p:spPr/>
        <p:txBody>
          <a:bodyPr/>
          <a:lstStyle/>
          <a:p>
            <a:fld id="{5572AFAA-DAB1-4534-A4B5-B871BBA10F63}" type="datetime1">
              <a:rPr lang="it-IT" smtClean="0"/>
              <a:pPr/>
              <a:t>16/06/2020</a:t>
            </a:fld>
            <a:endParaRPr lang="it-IT"/>
          </a:p>
        </p:txBody>
      </p:sp>
      <p:sp>
        <p:nvSpPr>
          <p:cNvPr id="6" name="Segnaposto numero diapositiva 5"/>
          <p:cNvSpPr>
            <a:spLocks noGrp="1"/>
          </p:cNvSpPr>
          <p:nvPr>
            <p:ph type="sldNum" sz="quarter" idx="12"/>
          </p:nvPr>
        </p:nvSpPr>
        <p:spPr/>
        <p:txBody>
          <a:bodyPr/>
          <a:lstStyle/>
          <a:p>
            <a:fld id="{927500FC-9F64-46AB-8A17-FA51311D0CC1}" type="slidenum">
              <a:rPr lang="it-IT" smtClean="0"/>
              <a:pPr/>
              <a:t>9</a:t>
            </a:fld>
            <a:endParaRPr lang="it-IT"/>
          </a:p>
        </p:txBody>
      </p:sp>
      <p:sp>
        <p:nvSpPr>
          <p:cNvPr id="8" name="CasellaDiTesto 7"/>
          <p:cNvSpPr txBox="1"/>
          <p:nvPr/>
        </p:nvSpPr>
        <p:spPr>
          <a:xfrm>
            <a:off x="971600" y="1340768"/>
            <a:ext cx="7200800" cy="461665"/>
          </a:xfrm>
          <a:prstGeom prst="rect">
            <a:avLst/>
          </a:prstGeom>
          <a:noFill/>
        </p:spPr>
        <p:txBody>
          <a:bodyPr wrap="square" rtlCol="0">
            <a:spAutoFit/>
          </a:bodyPr>
          <a:lstStyle/>
          <a:p>
            <a:pPr algn="ctr" fontAlgn="base"/>
            <a:r>
              <a:rPr lang="it-IT" sz="2400" b="1" dirty="0" smtClean="0">
                <a:solidFill>
                  <a:srgbClr val="0070C0"/>
                </a:solidFill>
              </a:rPr>
              <a:t>Stato vegetativo</a:t>
            </a:r>
          </a:p>
        </p:txBody>
      </p:sp>
      <p:pic>
        <p:nvPicPr>
          <p:cNvPr id="7170" name="Picture 2" descr="C:\Users\Master\Desktop\Ultimi lavori\Foto\m7.jpg"/>
          <p:cNvPicPr>
            <a:picLocks noChangeAspect="1" noChangeArrowheads="1"/>
          </p:cNvPicPr>
          <p:nvPr/>
        </p:nvPicPr>
        <p:blipFill>
          <a:blip r:embed="rId2" cstate="print"/>
          <a:srcRect/>
          <a:stretch>
            <a:fillRect/>
          </a:stretch>
        </p:blipFill>
        <p:spPr bwMode="auto">
          <a:xfrm>
            <a:off x="2699792" y="4149080"/>
            <a:ext cx="3960440" cy="2376264"/>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7170"/>
                                        </p:tgtEl>
                                        <p:attrNameLst>
                                          <p:attrName>style.visibility</p:attrName>
                                        </p:attrNameLst>
                                      </p:cBhvr>
                                      <p:to>
                                        <p:strVal val="visible"/>
                                      </p:to>
                                    </p:set>
                                    <p:animEffect transition="in" filter="wheel(4)">
                                      <p:cBhvr>
                                        <p:cTn id="14" dur="2000"/>
                                        <p:tgtEl>
                                          <p:spTgt spid="7170"/>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1000"/>
                                        <p:tgtEl>
                                          <p:spTgt spid="3">
                                            <p:txEl>
                                              <p:pRg st="1" end="1"/>
                                            </p:txEl>
                                          </p:spTgt>
                                        </p:tgtEl>
                                      </p:cBhvr>
                                    </p:animEffect>
                                    <p:anim calcmode="lin" valueType="num">
                                      <p:cBhvr>
                                        <p:cTn id="3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Effect transition="in" filter="fade">
                                      <p:cBhvr>
                                        <p:cTn id="40" dur="1000"/>
                                        <p:tgtEl>
                                          <p:spTgt spid="3">
                                            <p:txEl>
                                              <p:pRg st="2" end="2"/>
                                            </p:txEl>
                                          </p:spTgt>
                                        </p:tgtEl>
                                      </p:cBhvr>
                                    </p:animEffect>
                                    <p:anim calcmode="lin" valueType="num">
                                      <p:cBhvr>
                                        <p:cTn id="4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animEffect transition="in" filter="fade">
                                      <p:cBhvr>
                                        <p:cTn id="47" dur="1000"/>
                                        <p:tgtEl>
                                          <p:spTgt spid="3">
                                            <p:txEl>
                                              <p:pRg st="3" end="3"/>
                                            </p:txEl>
                                          </p:spTgt>
                                        </p:tgtEl>
                                      </p:cBhvr>
                                    </p:animEffect>
                                    <p:anim calcmode="lin" valueType="num">
                                      <p:cBhvr>
                                        <p:cTn id="4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404</TotalTime>
  <Words>1473</Words>
  <Application>Microsoft Office PowerPoint</Application>
  <PresentationFormat>Presentazione su schermo (4:3)</PresentationFormat>
  <Paragraphs>188</Paragraphs>
  <Slides>24</Slides>
  <Notes>0</Notes>
  <HiddenSlides>0</HiddenSlides>
  <MMClips>0</MMClips>
  <ScaleCrop>false</ScaleCrop>
  <HeadingPairs>
    <vt:vector size="4" baseType="variant">
      <vt:variant>
        <vt:lpstr>Tema</vt:lpstr>
      </vt:variant>
      <vt:variant>
        <vt:i4>1</vt:i4>
      </vt:variant>
      <vt:variant>
        <vt:lpstr>Titoli diapositive</vt:lpstr>
      </vt:variant>
      <vt:variant>
        <vt:i4>24</vt:i4>
      </vt:variant>
    </vt:vector>
  </HeadingPairs>
  <TitlesOfParts>
    <vt:vector size="25" baseType="lpstr">
      <vt:lpstr>Tema di Office</vt:lpstr>
      <vt:lpstr> Morte cerebrale, coma, stato vegetativo e di minima coscienza </vt:lpstr>
      <vt:lpstr> Morte cerebrale, coma, stato vegetativo e di minima coscienza </vt:lpstr>
      <vt:lpstr> Morte cerebrale, coma, stato vegetativo e di minima coscienza </vt:lpstr>
      <vt:lpstr>Diapositiva 4</vt:lpstr>
      <vt:lpstr> Morte cerebrale, coma, stato vegetativo e di minima coscienza </vt:lpstr>
      <vt:lpstr> Morte cerebrale, coma, stato vegetativo e di minima coscienza </vt:lpstr>
      <vt:lpstr> Morte cerebrale, coma, stato vegetativo e di minima coscienza </vt:lpstr>
      <vt:lpstr> Morte cerebrale, coma, stato vegetativo e di minima coscienza </vt:lpstr>
      <vt:lpstr> Morte cerebrale, coma, stato vegetativo e di minima coscienza </vt:lpstr>
      <vt:lpstr> Morte cerebrale, coma, stato vegetativo e di minima coscienza </vt:lpstr>
      <vt:lpstr> Morte cerebrale, coma, stato vegetativo e di minima coscienza </vt:lpstr>
      <vt:lpstr> Morte cerebrale, coma, stato vegetativo e di minima coscienza </vt:lpstr>
      <vt:lpstr> Morte cerebrale, coma, stato vegetativo e di minima coscienza </vt:lpstr>
      <vt:lpstr> Morte cerebrale, coma, stato vegetativo e di minima coscienza </vt:lpstr>
      <vt:lpstr> Morte cerebrale, coma, stato vegetativo e di minima coscienza </vt:lpstr>
      <vt:lpstr> Morte cerebrale, coma, stato vegetativo e di minima coscienza </vt:lpstr>
      <vt:lpstr> Morte cerebrale, coma, stato vegetativo e di minima coscienza </vt:lpstr>
      <vt:lpstr> Morte cerebrale, coma, stato vegetativo e di minima coscienza </vt:lpstr>
      <vt:lpstr> Morte cerebrale, coma, stato vegetativo e di minima coscienza </vt:lpstr>
      <vt:lpstr> Morte cerebrale, coma, stato vegetativo e di minima coscienza </vt:lpstr>
      <vt:lpstr> Morte cerebrale, coma, stato vegetativo e di minima coscienza </vt:lpstr>
      <vt:lpstr> Morte cerebrale, coma, stato vegetativo e di minima coscienza </vt:lpstr>
      <vt:lpstr> Morte cerebrale, coma, stato vegetativo e di minima coscienza </vt:lpstr>
      <vt:lpstr> Morte cerebrale, coma, stato vegetativo e di minima coscienza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Morte cerebrale, coma, stato vegetativo e di minima coscienza </dc:title>
  <dc:creator>Francesco Cannizzaro</dc:creator>
  <cp:lastModifiedBy>Master</cp:lastModifiedBy>
  <cp:revision>39</cp:revision>
  <dcterms:created xsi:type="dcterms:W3CDTF">2019-11-28T11:48:32Z</dcterms:created>
  <dcterms:modified xsi:type="dcterms:W3CDTF">2020-06-16T16:39:55Z</dcterms:modified>
</cp:coreProperties>
</file>